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77"/>
  </p:notesMasterIdLst>
  <p:sldIdLst>
    <p:sldId id="585" r:id="rId2"/>
    <p:sldId id="620" r:id="rId3"/>
    <p:sldId id="593" r:id="rId4"/>
    <p:sldId id="622" r:id="rId5"/>
    <p:sldId id="623" r:id="rId6"/>
    <p:sldId id="614" r:id="rId7"/>
    <p:sldId id="625" r:id="rId8"/>
    <p:sldId id="576" r:id="rId9"/>
    <p:sldId id="586" r:id="rId10"/>
    <p:sldId id="575" r:id="rId11"/>
    <p:sldId id="591" r:id="rId12"/>
    <p:sldId id="275" r:id="rId13"/>
    <p:sldId id="592" r:id="rId14"/>
    <p:sldId id="274" r:id="rId15"/>
    <p:sldId id="626" r:id="rId16"/>
    <p:sldId id="273" r:id="rId17"/>
    <p:sldId id="560" r:id="rId18"/>
    <p:sldId id="561" r:id="rId19"/>
    <p:sldId id="562" r:id="rId20"/>
    <p:sldId id="277" r:id="rId21"/>
    <p:sldId id="589" r:id="rId22"/>
    <p:sldId id="563" r:id="rId23"/>
    <p:sldId id="564" r:id="rId24"/>
    <p:sldId id="279" r:id="rId25"/>
    <p:sldId id="565" r:id="rId26"/>
    <p:sldId id="566" r:id="rId27"/>
    <p:sldId id="567" r:id="rId28"/>
    <p:sldId id="568" r:id="rId29"/>
    <p:sldId id="285" r:id="rId30"/>
    <p:sldId id="569" r:id="rId31"/>
    <p:sldId id="570" r:id="rId32"/>
    <p:sldId id="571" r:id="rId33"/>
    <p:sldId id="572" r:id="rId34"/>
    <p:sldId id="574" r:id="rId35"/>
    <p:sldId id="318" r:id="rId36"/>
    <p:sldId id="333" r:id="rId37"/>
    <p:sldId id="314" r:id="rId38"/>
    <p:sldId id="315" r:id="rId39"/>
    <p:sldId id="360" r:id="rId40"/>
    <p:sldId id="361" r:id="rId41"/>
    <p:sldId id="319" r:id="rId42"/>
    <p:sldId id="343" r:id="rId43"/>
    <p:sldId id="363" r:id="rId44"/>
    <p:sldId id="364" r:id="rId45"/>
    <p:sldId id="365" r:id="rId46"/>
    <p:sldId id="321" r:id="rId47"/>
    <p:sldId id="367" r:id="rId48"/>
    <p:sldId id="368" r:id="rId49"/>
    <p:sldId id="370" r:id="rId50"/>
    <p:sldId id="371" r:id="rId51"/>
    <p:sldId id="373" r:id="rId52"/>
    <p:sldId id="324" r:id="rId53"/>
    <p:sldId id="325" r:id="rId54"/>
    <p:sldId id="327" r:id="rId55"/>
    <p:sldId id="326" r:id="rId56"/>
    <p:sldId id="328" r:id="rId57"/>
    <p:sldId id="329" r:id="rId58"/>
    <p:sldId id="330" r:id="rId59"/>
    <p:sldId id="590" r:id="rId60"/>
    <p:sldId id="375" r:id="rId61"/>
    <p:sldId id="332" r:id="rId62"/>
    <p:sldId id="351" r:id="rId63"/>
    <p:sldId id="257" r:id="rId64"/>
    <p:sldId id="309" r:id="rId65"/>
    <p:sldId id="376" r:id="rId66"/>
    <p:sldId id="310" r:id="rId67"/>
    <p:sldId id="258" r:id="rId68"/>
    <p:sldId id="581" r:id="rId69"/>
    <p:sldId id="577" r:id="rId70"/>
    <p:sldId id="580" r:id="rId71"/>
    <p:sldId id="582" r:id="rId72"/>
    <p:sldId id="346" r:id="rId73"/>
    <p:sldId id="348" r:id="rId74"/>
    <p:sldId id="583" r:id="rId75"/>
    <p:sldId id="527" r:id="rId76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16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68D2F0F-7EAF-41D6-823F-C12A0A1FA1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30134A-85F6-4FB3-AB20-43990128404E}" type="slidenum"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A6CCABB9-55DE-4CEF-924B-785B735DB3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8F93C5A-2F2F-4501-9D84-69EE3AFED6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0845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6f4160a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6f4160a7f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6f4160a7f_0_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2332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055">
            <a:extLst>
              <a:ext uri="{FF2B5EF4-FFF2-40B4-BE49-F238E27FC236}">
                <a16:creationId xmlns:a16="http://schemas.microsoft.com/office/drawing/2014/main" id="{31132518-E5FB-4EF4-B983-4ED44563B8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ABD182-E435-4121-81C5-675633EEC0A2}" type="slidenum">
              <a:rPr lang="en-US" altLang="en-US" smtClean="0"/>
              <a:pPr/>
              <a:t>75</a:t>
            </a:fld>
            <a:endParaRPr lang="en-US" altLang="en-US"/>
          </a:p>
        </p:txBody>
      </p:sp>
      <p:sp>
        <p:nvSpPr>
          <p:cNvPr id="171011" name="Rectangle 2">
            <a:extLst>
              <a:ext uri="{FF2B5EF4-FFF2-40B4-BE49-F238E27FC236}">
                <a16:creationId xmlns:a16="http://schemas.microsoft.com/office/drawing/2014/main" id="{70EA0722-C98C-4ADB-8CC4-44E7AC9B29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2" name="Rectangle 3">
            <a:extLst>
              <a:ext uri="{FF2B5EF4-FFF2-40B4-BE49-F238E27FC236}">
                <a16:creationId xmlns:a16="http://schemas.microsoft.com/office/drawing/2014/main" id="{1F115B6F-A29A-43CC-A7D4-2FE92FA859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A plumbob is heavy and used by carpenters to build walls straight.  The word lead in latin is plumbum meaning heavy.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C7347-8485-AE4D-87C7-A33E9A2449D0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08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C7347-8485-AE4D-87C7-A33E9A2449D0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629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C7347-8485-AE4D-87C7-A33E9A2449D0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267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C7347-8485-AE4D-87C7-A33E9A2449D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965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6f4160a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6f4160a7f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6f4160a7f_0_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1012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6f4160a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6f4160a7f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6f4160a7f_0_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66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6f4160a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6f4160a7f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6f4160a7f_0_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8193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6f4160a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6f4160a7f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a6f4160a7f_0_0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800" cy="480000"/>
          </a:xfrm>
          <a:prstGeom prst="rect">
            <a:avLst/>
          </a:prstGeom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533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2035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A9C"/>
              </a:buClr>
              <a:buSzPts val="3200"/>
              <a:buNone/>
              <a:defRPr>
                <a:solidFill>
                  <a:srgbClr val="888A9C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A9C"/>
              </a:buClr>
              <a:buSzPts val="2800"/>
              <a:buNone/>
              <a:defRPr>
                <a:solidFill>
                  <a:srgbClr val="888A9C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A9C"/>
              </a:buClr>
              <a:buSzPts val="2400"/>
              <a:buNone/>
              <a:defRPr>
                <a:solidFill>
                  <a:srgbClr val="888A9C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A9C"/>
              </a:buClr>
              <a:buSzPts val="2000"/>
              <a:buNone/>
              <a:defRPr>
                <a:solidFill>
                  <a:srgbClr val="888A9C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0" y="4604544"/>
            <a:ext cx="9144000" cy="2253455"/>
          </a:xfrm>
          <a:prstGeom prst="rect">
            <a:avLst/>
          </a:prstGeom>
          <a:solidFill>
            <a:srgbClr val="000F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43200" y="5111328"/>
            <a:ext cx="2741469" cy="10890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Google Shape;23;p2"/>
          <p:cNvSpPr/>
          <p:nvPr/>
        </p:nvSpPr>
        <p:spPr>
          <a:xfrm>
            <a:off x="0" y="0"/>
            <a:ext cx="9144000" cy="609599"/>
          </a:xfrm>
          <a:prstGeom prst="rect">
            <a:avLst/>
          </a:prstGeom>
          <a:solidFill>
            <a:srgbClr val="000F2E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0" y="6596855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97BA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0" y="0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BFD5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41326"/>
            <a:ext cx="8062912" cy="659535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122386"/>
            <a:ext cx="8062913" cy="3500071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4843982"/>
            <a:ext cx="8062912" cy="1166382"/>
          </a:xfrm>
        </p:spPr>
        <p:txBody>
          <a:bodyPr/>
          <a:lstStyle>
            <a:lvl1pPr>
              <a:buClr>
                <a:srgbClr val="6CB255"/>
              </a:buClr>
              <a:defRPr>
                <a:solidFill>
                  <a:srgbClr val="000000"/>
                </a:solidFill>
              </a:defRPr>
            </a:lvl1pPr>
            <a:lvl2pPr marL="731520" indent="-457200">
              <a:buClr>
                <a:srgbClr val="6CB255"/>
              </a:buClr>
              <a:buFont typeface="+mj-lt"/>
              <a:buAutoNum type="alphaLcParenR"/>
              <a:defRPr>
                <a:solidFill>
                  <a:schemeClr val="tx1"/>
                </a:solidFill>
              </a:defRPr>
            </a:lvl2pPr>
            <a:lvl3pPr marL="1257300" indent="-342900">
              <a:buClr>
                <a:srgbClr val="6CB255"/>
              </a:buClr>
              <a:buFont typeface="+mj-lt"/>
              <a:buAutoNum type="alphaLcParenR"/>
              <a:defRPr>
                <a:solidFill>
                  <a:schemeClr val="tx1"/>
                </a:solidFill>
              </a:defRPr>
            </a:lvl3pPr>
            <a:lvl4pPr marL="1714500" indent="-342900">
              <a:buClr>
                <a:srgbClr val="6CB255"/>
              </a:buClr>
              <a:buFont typeface="+mj-lt"/>
              <a:buAutoNum type="alphaLcParenR"/>
              <a:defRPr>
                <a:solidFill>
                  <a:schemeClr val="tx1"/>
                </a:solidFill>
              </a:defRPr>
            </a:lvl4pPr>
            <a:lvl5pPr marL="2171700" indent="-342900">
              <a:buClr>
                <a:srgbClr val="6CB255"/>
              </a:buClr>
              <a:buFont typeface="+mj-lt"/>
              <a:buAutoNum type="alphaLcParenR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5538F-1F53-F447-8049-F7B0DAF8BE25}" type="datetime4">
              <a:rPr lang="en-US" altLang="en-US"/>
              <a:pPr>
                <a:defRPr/>
              </a:pPr>
              <a:t>November 16, 2022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fld id="{76D10498-67B4-D24E-A0F5-30FB54ECD5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772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6444456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BFD5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-3464" y="1142254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BFD5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F2E"/>
              </a:buClr>
              <a:buSzPts val="4400"/>
              <a:buFont typeface="Calibri"/>
              <a:buNone/>
              <a:defRPr b="1">
                <a:solidFill>
                  <a:srgbClr val="000F2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9120" y="1066800"/>
            <a:ext cx="365760" cy="40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9248" y="1132175"/>
            <a:ext cx="245505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4381500" y="1066800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1"/>
          </p:nvPr>
        </p:nvSpPr>
        <p:spPr>
          <a:xfrm>
            <a:off x="457200" y="1547325"/>
            <a:ext cx="8229600" cy="479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1800"/>
              </a:spcBef>
              <a:spcAft>
                <a:spcPts val="0"/>
              </a:spcAft>
              <a:buClr>
                <a:srgbClr val="000F2E"/>
              </a:buClr>
              <a:buSzPts val="1800"/>
              <a:buFont typeface="Calibri"/>
              <a:buChar char="•"/>
              <a:defRPr sz="3000">
                <a:solidFill>
                  <a:srgbClr val="000F2E"/>
                </a:solidFill>
              </a:defRPr>
            </a:lvl1pPr>
            <a:lvl2pPr marL="914400" lvl="1" indent="-4064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marL="1371600" lvl="2" indent="-3810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55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5508228"/>
          </a:xfrm>
          <a:prstGeom prst="rect">
            <a:avLst/>
          </a:prstGeom>
          <a:solidFill>
            <a:srgbClr val="000F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4038600" y="3276600"/>
            <a:ext cx="4075112" cy="16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0" y="0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BFD5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0" y="5301456"/>
            <a:ext cx="9144000" cy="261144"/>
          </a:xfrm>
          <a:prstGeom prst="rect">
            <a:avLst/>
          </a:prstGeom>
          <a:gradFill>
            <a:gsLst>
              <a:gs pos="0">
                <a:srgbClr val="000F2E"/>
              </a:gs>
              <a:gs pos="3000">
                <a:srgbClr val="000F2E"/>
              </a:gs>
              <a:gs pos="50000">
                <a:srgbClr val="BFD5FF"/>
              </a:gs>
              <a:gs pos="99000">
                <a:srgbClr val="000F2E"/>
              </a:gs>
              <a:gs pos="100000">
                <a:srgbClr val="000F2E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A9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../Movies%20CyberChem/MOVIE03-Avogadros%20Number.AVI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0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../Movies%20Brown&amp;LeMay/PrecipitationReactions.MO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6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9.gif"/><Relationship Id="rId4" Type="http://schemas.openxmlformats.org/officeDocument/2006/relationships/image" Target="../media/image28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-120316" y="2942431"/>
            <a:ext cx="9144000" cy="2291305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Chemical Reactions </a:t>
            </a:r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and </a:t>
            </a:r>
            <a:br>
              <a:rPr lang="en-US" altLang="en-US" sz="3600" dirty="0" smtClean="0"/>
            </a:br>
            <a:r>
              <a:rPr lang="en-US" altLang="en-US" sz="3600" dirty="0" smtClean="0"/>
              <a:t>Stoichiometry</a:t>
            </a:r>
            <a:endParaRPr lang="en-US" alt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105"/>
            <a:ext cx="2666641" cy="10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5F295-34BC-465D-9168-E12A74F9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37" y="-219228"/>
            <a:ext cx="9144000" cy="1143000"/>
          </a:xfrm>
        </p:spPr>
        <p:txBody>
          <a:bodyPr/>
          <a:lstStyle/>
          <a:p>
            <a:r>
              <a:rPr lang="en-GB" sz="3200" dirty="0"/>
              <a:t>Chemical Equations and Stoichiometry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254018-444B-448E-82A8-F191676533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-US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9563550C-478E-419C-B8B2-629049C59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635569"/>
              </p:ext>
            </p:extLst>
          </p:nvPr>
        </p:nvGraphicFramePr>
        <p:xfrm>
          <a:off x="703384" y="1327052"/>
          <a:ext cx="7831015" cy="5210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MS Org Chart" r:id="rId3" imgW="7729728" imgH="3535680" progId="">
                  <p:embed followColorScheme="full"/>
                </p:oleObj>
              </mc:Choice>
              <mc:Fallback>
                <p:oleObj name="MS Org Chart" r:id="rId3" imgW="7729728" imgH="3535680" progId="">
                  <p:embed followColorScheme="full"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384" y="1327052"/>
                        <a:ext cx="7831015" cy="521063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310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Atomic mass  and Atomic Weight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>
              <a:buFont typeface="Wingdings" pitchFamily="2" charset="2"/>
              <a:buChar char="v"/>
            </a:pPr>
            <a:r>
              <a:rPr lang="en-US" sz="2400" dirty="0" smtClean="0"/>
              <a:t>Atomic mass is the mass of a single atom or isotope whereas  atomic weight represents the average weight of an element with respect to all its isotopes and their relative abundances.</a:t>
            </a:r>
          </a:p>
          <a:p>
            <a:pPr fontAlgn="t">
              <a:buFont typeface="Wingdings" pitchFamily="2" charset="2"/>
              <a:buChar char="v"/>
            </a:pPr>
            <a:r>
              <a:rPr lang="en-US" sz="2400" dirty="0" smtClean="0"/>
              <a:t>Atomic mass is independent of the atomic masses of isotopes. Atomic weight is dependent upon the atomic mass of isotopes and their abundance.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G02_13.JPG                                                    0000399D WORKAS101                      B90835D4:">
            <a:extLst>
              <a:ext uri="{FF2B5EF4-FFF2-40B4-BE49-F238E27FC236}">
                <a16:creationId xmlns:a16="http://schemas.microsoft.com/office/drawing/2014/main" id="{9C7DDD23-9360-4DB6-B95B-B2591DE47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52" y="1552074"/>
            <a:ext cx="6352675" cy="300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3">
            <a:extLst>
              <a:ext uri="{FF2B5EF4-FFF2-40B4-BE49-F238E27FC236}">
                <a16:creationId xmlns:a16="http://schemas.microsoft.com/office/drawing/2014/main" id="{B657F620-1560-4D20-8462-E2BA04E90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95046"/>
            <a:ext cx="3429000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Mass Spectrophotometer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68" y="4752911"/>
            <a:ext cx="6521869" cy="15147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24554" y="574431"/>
            <a:ext cx="452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Mass Measurements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Chemical Equations and </a:t>
            </a:r>
            <a:r>
              <a:rPr lang="en-US" sz="3600" dirty="0" err="1" smtClean="0"/>
              <a:t>Stoichiometry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231" y="1725468"/>
            <a:ext cx="86627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Five </a:t>
            </a:r>
            <a:r>
              <a:rPr lang="en-US" sz="2000" dirty="0"/>
              <a:t>basic </a:t>
            </a:r>
            <a:r>
              <a:rPr lang="en-US" sz="2000" dirty="0" smtClean="0"/>
              <a:t>parts of a spectrometer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high </a:t>
            </a:r>
            <a:r>
              <a:rPr lang="en-US" sz="2000" dirty="0"/>
              <a:t>vacuum system;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sample </a:t>
            </a:r>
            <a:r>
              <a:rPr lang="en-US" sz="2000" dirty="0"/>
              <a:t>handling system, through which the sample to be investigated can be </a:t>
            </a:r>
            <a:r>
              <a:rPr lang="en-US" sz="2000" dirty="0" smtClean="0"/>
              <a:t>introduced;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an </a:t>
            </a:r>
            <a:r>
              <a:rPr lang="en-US" sz="2000" dirty="0"/>
              <a:t>ion source, in which a beam of charged particles characteristic of the sample can be produced;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an </a:t>
            </a:r>
            <a:r>
              <a:rPr lang="en-US" sz="2000" dirty="0"/>
              <a:t>analyzer, in which the beam can be separated into its components; and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/>
              <a:t> </a:t>
            </a:r>
            <a:r>
              <a:rPr lang="en-US" sz="2000" dirty="0"/>
              <a:t>detector or receiver by means of which the separated ion beams can be observed or collected.</a:t>
            </a:r>
          </a:p>
        </p:txBody>
      </p:sp>
    </p:spTree>
    <p:extLst>
      <p:ext uri="{BB962C8B-B14F-4D97-AF65-F5344CB8AC3E}">
        <p14:creationId xmlns:p14="http://schemas.microsoft.com/office/powerpoint/2010/main" val="16896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G02_14.JPG                                                    0000399D WORKAS101                      B90835D4:">
            <a:extLst>
              <a:ext uri="{FF2B5EF4-FFF2-40B4-BE49-F238E27FC236}">
                <a16:creationId xmlns:a16="http://schemas.microsoft.com/office/drawing/2014/main" id="{CD2D33BB-50C6-4F84-8217-FB7A76715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94" y="1419726"/>
            <a:ext cx="5929313" cy="49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0500" y="1730027"/>
            <a:ext cx="877302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1A1A1A"/>
                </a:solidFill>
                <a:latin typeface="Georgia" panose="02040502050405020303" pitchFamily="18" charset="0"/>
              </a:rPr>
              <a:t>Avogadro’s number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, number of units in one</a:t>
            </a:r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 mole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 of any substance (defined as its </a:t>
            </a:r>
            <a:r>
              <a:rPr lang="en-US" dirty="0">
                <a:latin typeface="Georgia" panose="02040502050405020303" pitchFamily="18" charset="0"/>
              </a:rPr>
              <a:t>molecular weight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 in grams</a:t>
            </a:r>
            <a:r>
              <a:rPr lang="en-US" dirty="0" smtClean="0">
                <a:solidFill>
                  <a:srgbClr val="1A1A1A"/>
                </a:solidFill>
                <a:latin typeface="Georgia" panose="02040502050405020303" pitchFamily="18" charset="0"/>
              </a:rPr>
              <a:t>) or the 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specific number of molecules in one gram-</a:t>
            </a:r>
            <a:r>
              <a:rPr lang="en-US" dirty="0">
                <a:latin typeface="Georgia" panose="02040502050405020303" pitchFamily="18" charset="0"/>
              </a:rPr>
              <a:t>mole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 of a substance</a:t>
            </a:r>
            <a:r>
              <a:rPr lang="en-US" dirty="0" smtClean="0">
                <a:solidFill>
                  <a:srgbClr val="1A1A1A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equal to 6.02214076 × 10</a:t>
            </a:r>
            <a:r>
              <a:rPr lang="en-US" baseline="30000" dirty="0">
                <a:solidFill>
                  <a:srgbClr val="1A1A1A"/>
                </a:solidFill>
                <a:latin typeface="Georgia" panose="02040502050405020303" pitchFamily="18" charset="0"/>
              </a:rPr>
              <a:t>23</a:t>
            </a:r>
            <a:r>
              <a:rPr lang="en-US" dirty="0" smtClean="0">
                <a:solidFill>
                  <a:srgbClr val="1A1A1A"/>
                </a:solidFill>
                <a:latin typeface="Georgia" panose="02040502050405020303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>
              <a:solidFill>
                <a:srgbClr val="1A1A1A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1A1A1A"/>
                </a:solidFill>
                <a:latin typeface="Georgia" panose="02040502050405020303" pitchFamily="18" charset="0"/>
              </a:rPr>
              <a:t> 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The units may be</a:t>
            </a:r>
            <a:r>
              <a:rPr lang="en-US" i="1" dirty="0">
                <a:solidFill>
                  <a:srgbClr val="1A1A1A"/>
                </a:solidFill>
                <a:latin typeface="Georgia" panose="02040502050405020303" pitchFamily="18" charset="0"/>
              </a:rPr>
              <a:t> </a:t>
            </a:r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electrons, atoms, ions,</a:t>
            </a:r>
            <a:r>
              <a:rPr lang="en-US" b="1" u="sng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Georgia" panose="02040502050405020303" pitchFamily="18" charset="0"/>
              </a:rPr>
              <a:t>or molecules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, depending on the nature of the substance and the character of the reaction (if any).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500" y="2979518"/>
            <a:ext cx="87730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1A1A1A"/>
                </a:solidFill>
                <a:latin typeface="Georgia" panose="02040502050405020303" pitchFamily="18" charset="0"/>
              </a:rPr>
              <a:t>This quantity can be called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 </a:t>
            </a:r>
            <a:r>
              <a:rPr lang="en-US" dirty="0">
                <a:latin typeface="Georgia" panose="02040502050405020303" pitchFamily="18" charset="0"/>
              </a:rPr>
              <a:t>Avogadro’s number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, or the </a:t>
            </a:r>
            <a:r>
              <a:rPr lang="en-US" dirty="0">
                <a:latin typeface="Georgia" panose="02040502050405020303" pitchFamily="18" charset="0"/>
              </a:rPr>
              <a:t>Avogadro constant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. For example, the molecular weight of </a:t>
            </a:r>
            <a:r>
              <a:rPr lang="en-US" dirty="0">
                <a:latin typeface="Georgia" panose="02040502050405020303" pitchFamily="18" charset="0"/>
              </a:rPr>
              <a:t>oxygen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 is 32.00, so that one gram-mole of oxygen has a </a:t>
            </a:r>
            <a:r>
              <a:rPr lang="en-US" dirty="0">
                <a:latin typeface="Georgia" panose="02040502050405020303" pitchFamily="18" charset="0"/>
              </a:rPr>
              <a:t>mass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 of 32.00 grams and contains 6.02214076 × 10</a:t>
            </a:r>
            <a:r>
              <a:rPr lang="en-US" baseline="30000" dirty="0">
                <a:solidFill>
                  <a:srgbClr val="1A1A1A"/>
                </a:solidFill>
                <a:latin typeface="Georgia" panose="02040502050405020303" pitchFamily="18" charset="0"/>
              </a:rPr>
              <a:t>23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 molecules.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0474" y="3950569"/>
            <a:ext cx="89635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The volume occupied by one gram-mole of gas is about 22.4 </a:t>
            </a:r>
            <a:r>
              <a:rPr lang="en-US" dirty="0" err="1">
                <a:solidFill>
                  <a:srgbClr val="1A1A1A"/>
                </a:solidFill>
                <a:latin typeface="Georgia" panose="02040502050405020303" pitchFamily="18" charset="0"/>
              </a:rPr>
              <a:t>litres</a:t>
            </a:r>
            <a:r>
              <a:rPr lang="en-US" dirty="0">
                <a:solidFill>
                  <a:srgbClr val="1A1A1A"/>
                </a:solidFill>
                <a:latin typeface="Georgia" panose="02040502050405020303" pitchFamily="18" charset="0"/>
              </a:rPr>
              <a:t> (0.791 cubic foot) at standard temperature and pressure (0 °C, 1 atmosphere) and is the same for all gases, according to Avogadro’s law.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51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026">
            <a:extLst>
              <a:ext uri="{FF2B5EF4-FFF2-40B4-BE49-F238E27FC236}">
                <a16:creationId xmlns:a16="http://schemas.microsoft.com/office/drawing/2014/main" id="{F8E8DF68-7433-42B2-BF3D-D91BD0468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825" y="160337"/>
            <a:ext cx="6534150" cy="7810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 dirty="0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Atomic Weights</a:t>
            </a:r>
          </a:p>
        </p:txBody>
      </p:sp>
      <p:sp>
        <p:nvSpPr>
          <p:cNvPr id="5123" name="Rectangle 1027">
            <a:extLst>
              <a:ext uri="{FF2B5EF4-FFF2-40B4-BE49-F238E27FC236}">
                <a16:creationId xmlns:a16="http://schemas.microsoft.com/office/drawing/2014/main" id="{F9CE31AE-DC22-4ED7-BF61-447017E9D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45452"/>
            <a:ext cx="9144000" cy="371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rgbClr val="003399"/>
                </a:solidFill>
                <a:latin typeface="Arial" panose="020B0604020202020204" pitchFamily="34" charset="0"/>
              </a:rPr>
              <a:t>Average Atomic Masses</a:t>
            </a:r>
          </a:p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3399"/>
                </a:solidFill>
              </a:rPr>
              <a:t>Relative atomic mass: average masses of isotopes:</a:t>
            </a:r>
          </a:p>
          <a:p>
            <a:pPr algn="ctr">
              <a:spcBef>
                <a:spcPct val="0"/>
              </a:spcBef>
              <a:buFontTx/>
              <a:buChar char="–"/>
            </a:pPr>
            <a:r>
              <a:rPr lang="en-US" altLang="en-US" sz="2800" dirty="0">
                <a:solidFill>
                  <a:srgbClr val="003399"/>
                </a:solidFill>
              </a:rPr>
              <a:t>Naturally occurring C: </a:t>
            </a:r>
            <a:r>
              <a:rPr lang="en-US" altLang="en-US" sz="2800" dirty="0">
                <a:solidFill>
                  <a:srgbClr val="FF3300"/>
                </a:solidFill>
              </a:rPr>
              <a:t>98.892 %</a:t>
            </a:r>
            <a:r>
              <a:rPr lang="en-US" altLang="en-US" sz="2800" dirty="0">
                <a:solidFill>
                  <a:srgbClr val="003399"/>
                </a:solidFill>
              </a:rPr>
              <a:t> </a:t>
            </a:r>
            <a:r>
              <a:rPr lang="en-US" altLang="en-US" sz="2800" baseline="30000" dirty="0">
                <a:solidFill>
                  <a:srgbClr val="003399"/>
                </a:solidFill>
              </a:rPr>
              <a:t>12</a:t>
            </a:r>
            <a:r>
              <a:rPr lang="en-US" altLang="en-US" sz="2800" dirty="0">
                <a:solidFill>
                  <a:srgbClr val="003399"/>
                </a:solidFill>
              </a:rPr>
              <a:t>C + </a:t>
            </a:r>
            <a:r>
              <a:rPr lang="en-US" altLang="en-US" sz="2800" dirty="0">
                <a:solidFill>
                  <a:srgbClr val="660066"/>
                </a:solidFill>
              </a:rPr>
              <a:t>1.108 %</a:t>
            </a:r>
            <a:r>
              <a:rPr lang="en-US" altLang="en-US" sz="2800" dirty="0">
                <a:solidFill>
                  <a:srgbClr val="003399"/>
                </a:solidFill>
              </a:rPr>
              <a:t> </a:t>
            </a:r>
            <a:r>
              <a:rPr lang="en-US" altLang="en-US" sz="2800" baseline="30000" dirty="0">
                <a:solidFill>
                  <a:srgbClr val="003399"/>
                </a:solidFill>
              </a:rPr>
              <a:t>13</a:t>
            </a:r>
            <a:r>
              <a:rPr lang="en-US" altLang="en-US" sz="2800" dirty="0">
                <a:solidFill>
                  <a:srgbClr val="003399"/>
                </a:solidFill>
              </a:rPr>
              <a:t>C.</a:t>
            </a:r>
          </a:p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3399"/>
                </a:solidFill>
              </a:rPr>
              <a:t>Average mass of C: 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dirty="0">
                <a:solidFill>
                  <a:srgbClr val="FF3300"/>
                </a:solidFill>
              </a:rPr>
              <a:t>0.98892</a:t>
            </a:r>
            <a:r>
              <a:rPr lang="en-US" altLang="en-US" sz="2800" dirty="0">
                <a:solidFill>
                  <a:srgbClr val="003399"/>
                </a:solidFill>
              </a:rPr>
              <a:t>)(12 amu) + (</a:t>
            </a:r>
            <a:r>
              <a:rPr lang="en-US" altLang="en-US" sz="2800" dirty="0">
                <a:solidFill>
                  <a:srgbClr val="660066"/>
                </a:solidFill>
              </a:rPr>
              <a:t>0.01108</a:t>
            </a:r>
            <a:r>
              <a:rPr lang="en-US" altLang="en-US" sz="2800" dirty="0">
                <a:solidFill>
                  <a:srgbClr val="003399"/>
                </a:solidFill>
              </a:rPr>
              <a:t>)(13.00335) = 12.011 amu.</a:t>
            </a:r>
          </a:p>
          <a:p>
            <a:pPr algn="ctr">
              <a:spcBef>
                <a:spcPct val="0"/>
              </a:spcBef>
            </a:pPr>
            <a:endParaRPr lang="en-US" altLang="en-US" sz="2800" baseline="-250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3399"/>
                </a:solidFill>
              </a:rPr>
              <a:t>Atomic weight (AW) is also known as average atomic mass (atomic weight).</a:t>
            </a:r>
          </a:p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3399"/>
                </a:solidFill>
              </a:rPr>
              <a:t>Atomic weights are listed on the periodic table.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285E87-F888-43ED-BFCF-D1ECBB797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8136" y="5248417"/>
            <a:ext cx="914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altLang="en-US" sz="2400" b="1" dirty="0">
                <a:solidFill>
                  <a:srgbClr val="C00000"/>
                </a:solidFill>
              </a:rPr>
              <a:t>But …1 amu = 1.66054 x 10</a:t>
            </a:r>
            <a:r>
              <a:rPr lang="en-US" altLang="en-US" sz="2400" b="1" baseline="30000" dirty="0">
                <a:solidFill>
                  <a:srgbClr val="C00000"/>
                </a:solidFill>
              </a:rPr>
              <a:t>-24</a:t>
            </a:r>
            <a:r>
              <a:rPr lang="en-US" altLang="en-US" sz="2400" b="1" dirty="0">
                <a:solidFill>
                  <a:srgbClr val="C00000"/>
                </a:solidFill>
              </a:rPr>
              <a:t> g , still very small, how do we 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C00000"/>
                </a:solidFill>
              </a:rPr>
              <a:t>Measure Chemicals with our 3 decimal place balances ? !!!</a:t>
            </a:r>
          </a:p>
        </p:txBody>
      </p:sp>
      <p:sp>
        <p:nvSpPr>
          <p:cNvPr id="5" name="Flowchart: Sequential Access Storage 4">
            <a:extLst>
              <a:ext uri="{FF2B5EF4-FFF2-40B4-BE49-F238E27FC236}">
                <a16:creationId xmlns:a16="http://schemas.microsoft.com/office/drawing/2014/main" id="{924CE318-8DF8-41EA-AB79-EE11F0B77BB6}"/>
              </a:ext>
            </a:extLst>
          </p:cNvPr>
          <p:cNvSpPr/>
          <p:nvPr/>
        </p:nvSpPr>
        <p:spPr>
          <a:xfrm>
            <a:off x="5275388" y="6092748"/>
            <a:ext cx="3038621" cy="779320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/>
              <a:t>Mole Concept with Balanced Equation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/>
      <p:bldP spid="2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G03_04.JPG                                                    000039B6 WORKAS101                      B90835D4:">
            <a:extLst>
              <a:ext uri="{FF2B5EF4-FFF2-40B4-BE49-F238E27FC236}">
                <a16:creationId xmlns:a16="http://schemas.microsoft.com/office/drawing/2014/main" id="{A5733B95-F184-4580-9FED-8EF90E1B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8991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3">
            <a:extLst>
              <a:ext uri="{FF2B5EF4-FFF2-40B4-BE49-F238E27FC236}">
                <a16:creationId xmlns:a16="http://schemas.microsoft.com/office/drawing/2014/main" id="{63B9D60B-41D6-48EC-87DB-6086AC78B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57200"/>
            <a:ext cx="5867400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FF0000"/>
            </a:solidFill>
            <a:miter lim="800000"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Combustion Reaction:    Methane and Oxygen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72BA15-65F4-4A8A-8878-9706FBCC8D4A}"/>
              </a:ext>
            </a:extLst>
          </p:cNvPr>
          <p:cNvSpPr txBox="1"/>
          <p:nvPr/>
        </p:nvSpPr>
        <p:spPr>
          <a:xfrm>
            <a:off x="8229599" y="5289450"/>
            <a:ext cx="309490" cy="523220"/>
          </a:xfrm>
          <a:prstGeom prst="rect">
            <a:avLst/>
          </a:prstGeom>
          <a:solidFill>
            <a:schemeClr val="accent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3E4EA40-34D7-4449-80B2-53E270048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600200"/>
            <a:ext cx="8763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  <a:buFontTx/>
              <a:buNone/>
            </a:pPr>
            <a:r>
              <a:rPr lang="en-US" altLang="en-US" sz="2800" b="1">
                <a:solidFill>
                  <a:srgbClr val="003399"/>
                </a:solidFill>
                <a:latin typeface="Arial" panose="020B0604020202020204" pitchFamily="34" charset="0"/>
              </a:rPr>
              <a:t>Combustion in Air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976EAE1-9AFA-4A7D-B813-491B6651F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52400"/>
            <a:ext cx="6686550" cy="13144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Some Simple Patterns of Chemical Reactivity</a:t>
            </a:r>
          </a:p>
        </p:txBody>
      </p:sp>
      <p:pic>
        <p:nvPicPr>
          <p:cNvPr id="9220" name="Picture 4" descr="AAAAZLU0">
            <a:extLst>
              <a:ext uri="{FF2B5EF4-FFF2-40B4-BE49-F238E27FC236}">
                <a16:creationId xmlns:a16="http://schemas.microsoft.com/office/drawing/2014/main" id="{20265CAF-075F-4302-872F-8143B852C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3" y="1981200"/>
            <a:ext cx="35750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Rectangle 5">
            <a:extLst>
              <a:ext uri="{FF2B5EF4-FFF2-40B4-BE49-F238E27FC236}">
                <a16:creationId xmlns:a16="http://schemas.microsoft.com/office/drawing/2014/main" id="{3B50B8B2-9D06-42BA-A236-F73DBB9DB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0"/>
            <a:ext cx="50292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800">
                <a:solidFill>
                  <a:srgbClr val="003399"/>
                </a:solidFill>
              </a:rPr>
              <a:t>Combustion is the burning of a substance in oxygen from air: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 algn="ctr">
              <a:buFontTx/>
              <a:buNone/>
            </a:pPr>
            <a:r>
              <a:rPr lang="en-US" altLang="en-US" sz="2000" b="1">
                <a:solidFill>
                  <a:srgbClr val="7030A0"/>
                </a:solidFill>
              </a:rPr>
              <a:t>C</a:t>
            </a:r>
            <a:r>
              <a:rPr lang="en-US" altLang="en-US" sz="2000" b="1" baseline="-25000">
                <a:solidFill>
                  <a:srgbClr val="7030A0"/>
                </a:solidFill>
              </a:rPr>
              <a:t>3</a:t>
            </a:r>
            <a:r>
              <a:rPr lang="en-US" altLang="en-US" sz="2000" b="1">
                <a:solidFill>
                  <a:srgbClr val="7030A0"/>
                </a:solidFill>
              </a:rPr>
              <a:t>H</a:t>
            </a:r>
            <a:r>
              <a:rPr lang="en-US" altLang="en-US" sz="2000" b="1" baseline="-25000">
                <a:solidFill>
                  <a:srgbClr val="7030A0"/>
                </a:solidFill>
              </a:rPr>
              <a:t>8</a:t>
            </a:r>
            <a:r>
              <a:rPr lang="en-US" altLang="en-US" sz="2000" b="1">
                <a:solidFill>
                  <a:srgbClr val="7030A0"/>
                </a:solidFill>
              </a:rPr>
              <a:t>(g) + 5O</a:t>
            </a:r>
            <a:r>
              <a:rPr lang="en-US" altLang="en-US" sz="2000" b="1" baseline="-25000">
                <a:solidFill>
                  <a:srgbClr val="7030A0"/>
                </a:solidFill>
              </a:rPr>
              <a:t>2</a:t>
            </a:r>
            <a:r>
              <a:rPr lang="en-US" altLang="en-US" sz="2000" b="1">
                <a:solidFill>
                  <a:srgbClr val="7030A0"/>
                </a:solidFill>
              </a:rPr>
              <a:t>(g) </a:t>
            </a:r>
            <a:r>
              <a:rPr lang="en-US" altLang="en-US" sz="2000" b="1">
                <a:solidFill>
                  <a:srgbClr val="7030A0"/>
                </a:solidFill>
                <a:sym typeface="Symbol" panose="05050102010706020507" pitchFamily="18" charset="2"/>
              </a:rPr>
              <a:t> 3CO</a:t>
            </a:r>
            <a:r>
              <a:rPr lang="en-US" altLang="en-US" sz="2000" b="1" baseline="-25000">
                <a:solidFill>
                  <a:srgbClr val="7030A0"/>
                </a:solidFill>
                <a:sym typeface="Symbol" panose="05050102010706020507" pitchFamily="18" charset="2"/>
              </a:rPr>
              <a:t>2</a:t>
            </a:r>
            <a:r>
              <a:rPr lang="en-US" altLang="en-US" sz="2000" b="1">
                <a:solidFill>
                  <a:srgbClr val="7030A0"/>
                </a:solidFill>
                <a:sym typeface="Symbol" panose="05050102010706020507" pitchFamily="18" charset="2"/>
              </a:rPr>
              <a:t>(g) + 4H</a:t>
            </a:r>
            <a:r>
              <a:rPr lang="en-US" altLang="en-US" sz="2000" b="1" baseline="-25000">
                <a:solidFill>
                  <a:srgbClr val="7030A0"/>
                </a:solidFill>
                <a:sym typeface="Symbol" panose="05050102010706020507" pitchFamily="18" charset="2"/>
              </a:rPr>
              <a:t>2</a:t>
            </a:r>
            <a:r>
              <a:rPr lang="en-US" altLang="en-US" sz="2000" b="1">
                <a:solidFill>
                  <a:srgbClr val="7030A0"/>
                </a:solidFill>
                <a:sym typeface="Symbol" panose="05050102010706020507" pitchFamily="18" charset="2"/>
              </a:rPr>
              <a:t>O(</a:t>
            </a:r>
            <a:r>
              <a:rPr lang="en-US" altLang="en-US" sz="2000" b="1">
                <a:solidFill>
                  <a:srgbClr val="7030A0"/>
                </a:solidFill>
                <a:sym typeface="WP MathA" pitchFamily="2" charset="2"/>
              </a:rPr>
              <a:t></a:t>
            </a:r>
            <a:r>
              <a:rPr lang="en-US" altLang="en-US" sz="2000" b="1">
                <a:solidFill>
                  <a:srgbClr val="7030A0"/>
                </a:solidFill>
                <a:sym typeface="Symbol" panose="05050102010706020507" pitchFamily="18" charset="2"/>
              </a:rPr>
              <a:t>)</a:t>
            </a:r>
            <a:endParaRPr lang="en-US" altLang="en-US" sz="2000" b="1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algn="ctr">
              <a:buFontTx/>
              <a:buNone/>
            </a:pPr>
            <a:endParaRPr lang="en-US" altLang="en-US" b="1">
              <a:solidFill>
                <a:srgbClr val="0033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6972A8C-64AE-4DA9-8E10-08896CBF5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03253"/>
            <a:ext cx="8991600" cy="520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Tx/>
              <a:buChar char="•"/>
              <a:defRPr/>
            </a:pPr>
            <a:r>
              <a:rPr lang="en-US" sz="2400" b="1" dirty="0">
                <a:solidFill>
                  <a:srgbClr val="FF0000"/>
                </a:solidFill>
                <a:cs typeface="+mn-cs"/>
              </a:rPr>
              <a:t>A mole: </a:t>
            </a:r>
            <a:r>
              <a:rPr lang="en-US" sz="2400" dirty="0">
                <a:solidFill>
                  <a:srgbClr val="003399"/>
                </a:solidFill>
                <a:cs typeface="+mn-cs"/>
              </a:rPr>
              <a:t>is a convenient measure of chemical quantities. It is the amount of substance containing Avogadro’s number of formula units.</a:t>
            </a:r>
          </a:p>
          <a:p>
            <a:pPr marL="342900" indent="-342900">
              <a:buFontTx/>
              <a:buChar char="•"/>
              <a:defRPr/>
            </a:pPr>
            <a:endParaRPr lang="en-US" sz="2400" dirty="0">
              <a:solidFill>
                <a:srgbClr val="003399"/>
              </a:solidFill>
              <a:cs typeface="+mn-cs"/>
            </a:endParaRPr>
          </a:p>
          <a:p>
            <a:pPr marL="342900" indent="-342900">
              <a:buFontTx/>
              <a:buChar char="•"/>
              <a:defRPr/>
            </a:pPr>
            <a:r>
              <a:rPr lang="en-US" sz="2400" dirty="0">
                <a:solidFill>
                  <a:srgbClr val="003399"/>
                </a:solidFill>
                <a:cs typeface="+mn-cs"/>
              </a:rPr>
              <a:t>1 mole of something = 6.0221367 </a:t>
            </a:r>
            <a:r>
              <a:rPr lang="en-US" sz="2400" dirty="0">
                <a:solidFill>
                  <a:srgbClr val="003399"/>
                </a:solidFill>
                <a:cs typeface="+mn-cs"/>
                <a:sym typeface="Symbol" pitchFamily="18" charset="2"/>
              </a:rPr>
              <a:t></a:t>
            </a:r>
            <a:r>
              <a:rPr lang="en-US" sz="2400" dirty="0">
                <a:solidFill>
                  <a:srgbClr val="003399"/>
                </a:solidFill>
                <a:cs typeface="+mn-cs"/>
              </a:rPr>
              <a:t> 10</a:t>
            </a:r>
            <a:r>
              <a:rPr lang="en-US" sz="2400" baseline="30000" dirty="0">
                <a:solidFill>
                  <a:srgbClr val="003399"/>
                </a:solidFill>
                <a:cs typeface="+mn-cs"/>
              </a:rPr>
              <a:t>23</a:t>
            </a:r>
            <a:r>
              <a:rPr lang="en-US" sz="2400" dirty="0">
                <a:solidFill>
                  <a:srgbClr val="003399"/>
                </a:solidFill>
                <a:cs typeface="+mn-cs"/>
              </a:rPr>
              <a:t> of that thing. i.e. I mole of a substance = 6.0221367 </a:t>
            </a:r>
            <a:r>
              <a:rPr lang="en-US" sz="2400" dirty="0">
                <a:solidFill>
                  <a:srgbClr val="003399"/>
                </a:solidFill>
                <a:cs typeface="+mn-cs"/>
                <a:sym typeface="Symbol" pitchFamily="18" charset="2"/>
              </a:rPr>
              <a:t></a:t>
            </a:r>
            <a:r>
              <a:rPr lang="en-US" sz="2400" dirty="0">
                <a:solidFill>
                  <a:srgbClr val="003399"/>
                </a:solidFill>
                <a:cs typeface="+mn-cs"/>
              </a:rPr>
              <a:t> 10</a:t>
            </a:r>
            <a:r>
              <a:rPr lang="en-US" sz="2400" baseline="30000" dirty="0">
                <a:solidFill>
                  <a:srgbClr val="003399"/>
                </a:solidFill>
                <a:cs typeface="+mn-cs"/>
              </a:rPr>
              <a:t>23</a:t>
            </a:r>
            <a:r>
              <a:rPr lang="en-US" sz="2400" dirty="0">
                <a:solidFill>
                  <a:srgbClr val="003399"/>
                </a:solidFill>
                <a:cs typeface="+mn-cs"/>
              </a:rPr>
              <a:t> atoms of that substance.</a:t>
            </a:r>
          </a:p>
          <a:p>
            <a:pPr marL="342900" indent="-342900">
              <a:buFontTx/>
              <a:buChar char="•"/>
              <a:defRPr/>
            </a:pPr>
            <a:r>
              <a:rPr lang="en-US" sz="2400" dirty="0">
                <a:solidFill>
                  <a:srgbClr val="003399"/>
                </a:solidFill>
                <a:cs typeface="+mn-cs"/>
              </a:rPr>
              <a:t>Experimentally, 1 mole of </a:t>
            </a:r>
            <a:r>
              <a:rPr lang="en-US" sz="2400" baseline="30000" dirty="0">
                <a:solidFill>
                  <a:srgbClr val="003399"/>
                </a:solidFill>
                <a:cs typeface="+mn-cs"/>
              </a:rPr>
              <a:t>12</a:t>
            </a:r>
            <a:r>
              <a:rPr lang="en-US" sz="2400" dirty="0">
                <a:solidFill>
                  <a:srgbClr val="003399"/>
                </a:solidFill>
                <a:cs typeface="+mn-cs"/>
              </a:rPr>
              <a:t>C has a mass of 12 g. </a:t>
            </a:r>
          </a:p>
          <a:p>
            <a:pPr marL="342900" indent="-342900" algn="r">
              <a:defRPr/>
            </a:pPr>
            <a:endParaRPr lang="en-US" sz="2400" dirty="0">
              <a:solidFill>
                <a:srgbClr val="003399"/>
              </a:solidFill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  <a:p>
            <a:pPr marL="342900" indent="-342900" algn="r">
              <a:defRPr/>
            </a:pPr>
            <a:r>
              <a:rPr lang="en-US" sz="2400" b="1" dirty="0">
                <a:solidFill>
                  <a:srgbClr val="FF0000"/>
                </a:solidFill>
                <a:latin typeface="Arial" charset="0"/>
                <a:cs typeface="+mn-cs"/>
              </a:rPr>
              <a:t>Molar Mass</a:t>
            </a:r>
            <a:r>
              <a:rPr lang="en-US" sz="2400" dirty="0">
                <a:solidFill>
                  <a:srgbClr val="003399"/>
                </a:solidFill>
                <a:cs typeface="+mn-cs"/>
              </a:rPr>
              <a:t> :</a:t>
            </a:r>
            <a:endParaRPr lang="en-US" sz="2400" b="1" dirty="0">
              <a:solidFill>
                <a:srgbClr val="FF0000"/>
              </a:solidFill>
              <a:latin typeface="Arial" charset="0"/>
              <a:cs typeface="+mn-cs"/>
            </a:endParaRPr>
          </a:p>
          <a:p>
            <a:pPr marL="342900" indent="-342900">
              <a:buFontTx/>
              <a:buChar char="•"/>
              <a:defRPr/>
            </a:pPr>
            <a:r>
              <a:rPr lang="en-US" sz="2400" dirty="0">
                <a:solidFill>
                  <a:srgbClr val="003399"/>
                </a:solidFill>
                <a:cs typeface="+mn-cs"/>
              </a:rPr>
              <a:t>Molar mass: mass in grams of 1 mole of substance (units g/mol, g mol</a:t>
            </a:r>
            <a:r>
              <a:rPr lang="en-US" sz="2400" baseline="30000" dirty="0">
                <a:solidFill>
                  <a:srgbClr val="003399"/>
                </a:solidFill>
                <a:cs typeface="+mn-cs"/>
              </a:rPr>
              <a:t>-1</a:t>
            </a:r>
            <a:r>
              <a:rPr lang="en-US" sz="2400" dirty="0">
                <a:solidFill>
                  <a:srgbClr val="003399"/>
                </a:solidFill>
                <a:cs typeface="+mn-cs"/>
              </a:rPr>
              <a:t>).</a:t>
            </a:r>
          </a:p>
          <a:p>
            <a:pPr marL="342900" indent="-342900">
              <a:buFontTx/>
              <a:buChar char="•"/>
              <a:defRPr/>
            </a:pPr>
            <a:r>
              <a:rPr lang="en-US" sz="2400" dirty="0">
                <a:solidFill>
                  <a:srgbClr val="003399"/>
                </a:solidFill>
                <a:cs typeface="+mn-cs"/>
              </a:rPr>
              <a:t>Mass of 1 mole of </a:t>
            </a:r>
            <a:r>
              <a:rPr lang="en-US" sz="2400" baseline="30000" dirty="0">
                <a:solidFill>
                  <a:srgbClr val="003399"/>
                </a:solidFill>
                <a:cs typeface="+mn-cs"/>
              </a:rPr>
              <a:t>12</a:t>
            </a:r>
            <a:r>
              <a:rPr lang="en-US" sz="2400" dirty="0">
                <a:solidFill>
                  <a:srgbClr val="003399"/>
                </a:solidFill>
                <a:cs typeface="+mn-cs"/>
              </a:rPr>
              <a:t>C = 12 g.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A34A2C5-5469-4B81-863C-E5098F0F6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17234"/>
            <a:ext cx="5391150" cy="68580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 dirty="0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The Mole Concept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>
            <a:extLst>
              <a:ext uri="{FF2B5EF4-FFF2-40B4-BE49-F238E27FC236}">
                <a16:creationId xmlns:a16="http://schemas.microsoft.com/office/drawing/2014/main" id="{CD054B7E-4735-489A-A8B7-F89ECC9B4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625"/>
            <a:ext cx="8686800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9055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Periodic Table – Chemical trends</a:t>
            </a:r>
            <a:r>
              <a: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9055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16388" name="Text Box 16">
            <a:extLst>
              <a:ext uri="{FF2B5EF4-FFF2-40B4-BE49-F238E27FC236}">
                <a16:creationId xmlns:a16="http://schemas.microsoft.com/office/drawing/2014/main" id="{860D12B5-EC40-4461-B605-525131E86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8" y="1498600"/>
            <a:ext cx="9059862" cy="116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Periodicity is the recurrence of similar phenomena at regular interval.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Periodicity in chemical properties is the basis of the periodic table arrangement.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C33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89" name="AutoShape 17">
            <a:extLst>
              <a:ext uri="{FF2B5EF4-FFF2-40B4-BE49-F238E27FC236}">
                <a16:creationId xmlns:a16="http://schemas.microsoft.com/office/drawing/2014/main" id="{CF6D8F4E-2180-4408-9908-0322559B1B5F}"/>
              </a:ext>
            </a:extLst>
          </p:cNvPr>
          <p:cNvSpPr>
            <a:spLocks/>
          </p:cNvSpPr>
          <p:nvPr/>
        </p:nvSpPr>
        <p:spPr bwMode="auto">
          <a:xfrm>
            <a:off x="2641600" y="2119313"/>
            <a:ext cx="171450" cy="4497387"/>
          </a:xfrm>
          <a:prstGeom prst="leftBrace">
            <a:avLst>
              <a:gd name="adj1" fmla="val 218596"/>
              <a:gd name="adj2" fmla="val 28981"/>
            </a:avLst>
          </a:prstGeom>
          <a:noFill/>
          <a:ln w="19050">
            <a:solidFill>
              <a:srgbClr val="33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390" name="Text Box 18">
            <a:extLst>
              <a:ext uri="{FF2B5EF4-FFF2-40B4-BE49-F238E27FC236}">
                <a16:creationId xmlns:a16="http://schemas.microsoft.com/office/drawing/2014/main" id="{DE7EF97F-6C37-4AB1-8F4B-531E5B864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8" y="2216150"/>
            <a:ext cx="2384425" cy="229235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Periodicity of electron configuration: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Affects attraction of atom for its valence electrons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Affects attraction of valence electrons for additional electrons</a:t>
            </a:r>
          </a:p>
        </p:txBody>
      </p:sp>
      <p:sp>
        <p:nvSpPr>
          <p:cNvPr id="16391" name="AutoShape 19">
            <a:extLst>
              <a:ext uri="{FF2B5EF4-FFF2-40B4-BE49-F238E27FC236}">
                <a16:creationId xmlns:a16="http://schemas.microsoft.com/office/drawing/2014/main" id="{4AFEF87D-1FD2-4C07-900E-ACEC2EA53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188" y="4725988"/>
            <a:ext cx="184150" cy="633412"/>
          </a:xfrm>
          <a:prstGeom prst="downArrow">
            <a:avLst>
              <a:gd name="adj1" fmla="val 50000"/>
              <a:gd name="adj2" fmla="val 8599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80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236" name="Text Box 20">
            <a:extLst>
              <a:ext uri="{FF2B5EF4-FFF2-40B4-BE49-F238E27FC236}">
                <a16:creationId xmlns:a16="http://schemas.microsoft.com/office/drawing/2014/main" id="{FACD5C06-FBF8-4A7B-82C5-9C1855CDB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63" y="5507038"/>
            <a:ext cx="2495550" cy="8255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Determines chemical and physical properties of the elements</a:t>
            </a:r>
          </a:p>
        </p:txBody>
      </p:sp>
      <p:pic>
        <p:nvPicPr>
          <p:cNvPr id="16393" name="Picture 21">
            <a:extLst>
              <a:ext uri="{FF2B5EF4-FFF2-40B4-BE49-F238E27FC236}">
                <a16:creationId xmlns:a16="http://schemas.microsoft.com/office/drawing/2014/main" id="{4B8335CE-E31D-482C-9B2E-5C1F09FED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3" y="2530475"/>
            <a:ext cx="6097587" cy="339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Slide Number Placeholder 2">
            <a:extLst>
              <a:ext uri="{FF2B5EF4-FFF2-40B4-BE49-F238E27FC236}">
                <a16:creationId xmlns:a16="http://schemas.microsoft.com/office/drawing/2014/main" id="{49511822-FA93-46A4-841F-C28D7C5A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C0B85A-06B7-4752-ADB3-3B0C031BFC31}" type="slidenum"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87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periodictable">
            <a:extLst>
              <a:ext uri="{FF2B5EF4-FFF2-40B4-BE49-F238E27FC236}">
                <a16:creationId xmlns:a16="http://schemas.microsoft.com/office/drawing/2014/main" id="{736475C5-EB46-44FE-B253-8A76415D4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91508"/>
            <a:ext cx="9144000" cy="44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DD83B42-B6AF-46EF-9ECA-0FB905CB9521}"/>
              </a:ext>
            </a:extLst>
          </p:cNvPr>
          <p:cNvSpPr/>
          <p:nvPr/>
        </p:nvSpPr>
        <p:spPr>
          <a:xfrm>
            <a:off x="4065565" y="548640"/>
            <a:ext cx="1026942" cy="66118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/>
              <a:t>Mole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949446-FDFD-40AC-9303-9E3607FF34E5}"/>
              </a:ext>
            </a:extLst>
          </p:cNvPr>
          <p:cNvSpPr/>
          <p:nvPr/>
        </p:nvSpPr>
        <p:spPr>
          <a:xfrm>
            <a:off x="3629465" y="1631852"/>
            <a:ext cx="2672861" cy="661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Formula Units </a:t>
            </a:r>
          </a:p>
          <a:p>
            <a:pPr algn="ctr"/>
            <a:r>
              <a:rPr lang="en-GB" b="1" dirty="0"/>
              <a:t>6.02 X 10</a:t>
            </a:r>
            <a:r>
              <a:rPr lang="en-GB" b="1" baseline="30000" dirty="0"/>
              <a:t>23</a:t>
            </a:r>
            <a:r>
              <a:rPr lang="en-GB" b="1" dirty="0"/>
              <a:t> units (Avogadro’s Number)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6608C4-D6B6-44A3-AFAC-FDE3E75E6FDE}"/>
              </a:ext>
            </a:extLst>
          </p:cNvPr>
          <p:cNvSpPr/>
          <p:nvPr/>
        </p:nvSpPr>
        <p:spPr>
          <a:xfrm>
            <a:off x="6513344" y="379831"/>
            <a:ext cx="2574387" cy="998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Molar Gas Volume at STP 22.4 dm</a:t>
            </a:r>
            <a:r>
              <a:rPr lang="en-GB" b="1" baseline="30000" dirty="0"/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3E5E4-E514-4E44-AF4C-F7B9221971BC}"/>
              </a:ext>
            </a:extLst>
          </p:cNvPr>
          <p:cNvSpPr/>
          <p:nvPr/>
        </p:nvSpPr>
        <p:spPr>
          <a:xfrm>
            <a:off x="138323" y="363415"/>
            <a:ext cx="2574387" cy="998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Molar Mass (weight in g/mol)</a:t>
            </a:r>
            <a:endParaRPr lang="en-GB" b="1" baseline="30000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9D9DBFD2-84B9-4362-94F1-1A40FC9A6738}"/>
              </a:ext>
            </a:extLst>
          </p:cNvPr>
          <p:cNvSpPr/>
          <p:nvPr/>
        </p:nvSpPr>
        <p:spPr>
          <a:xfrm>
            <a:off x="5092507" y="833512"/>
            <a:ext cx="1420837" cy="457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A3DF075D-D335-4EBD-9690-5EA301D1A8D5}"/>
              </a:ext>
            </a:extLst>
          </p:cNvPr>
          <p:cNvSpPr/>
          <p:nvPr/>
        </p:nvSpPr>
        <p:spPr>
          <a:xfrm>
            <a:off x="2726793" y="831164"/>
            <a:ext cx="1420837" cy="457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6A304DE-DFDD-4721-8E6B-9CE26C21091B}"/>
              </a:ext>
            </a:extLst>
          </p:cNvPr>
          <p:cNvSpPr/>
          <p:nvPr/>
        </p:nvSpPr>
        <p:spPr>
          <a:xfrm>
            <a:off x="4572000" y="1209822"/>
            <a:ext cx="45719" cy="4220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-US"/>
          </a:p>
        </p:txBody>
      </p:sp>
      <p:pic>
        <p:nvPicPr>
          <p:cNvPr id="8194" name="Picture 2" descr="Pin by Makaylah Randolph on Science | Chemistry education, Atomic mass unit,  Chem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43" y="1431925"/>
            <a:ext cx="6013116" cy="450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44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33D6F97-212D-449D-B4E2-6B42A77C6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152400"/>
            <a:ext cx="5391150" cy="7048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 dirty="0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The Mole Concept</a:t>
            </a:r>
          </a:p>
        </p:txBody>
      </p:sp>
      <p:pic>
        <p:nvPicPr>
          <p:cNvPr id="13315" name="Picture 3" descr="FG03_08">
            <a:extLst>
              <a:ext uri="{FF2B5EF4-FFF2-40B4-BE49-F238E27FC236}">
                <a16:creationId xmlns:a16="http://schemas.microsoft.com/office/drawing/2014/main" id="{B8D62689-8DD5-4691-83D4-D40B705C3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524000"/>
            <a:ext cx="9017000" cy="506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4">
            <a:extLst>
              <a:ext uri="{FF2B5EF4-FFF2-40B4-BE49-F238E27FC236}">
                <a16:creationId xmlns:a16="http://schemas.microsoft.com/office/drawing/2014/main" id="{A99AFC40-B0F9-4F2C-8F60-A67F801F4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24000"/>
            <a:ext cx="3505200" cy="831850"/>
          </a:xfrm>
          <a:prstGeom prst="rect">
            <a:avLst/>
          </a:prstGeom>
          <a:solidFill>
            <a:srgbClr val="CCFFCC"/>
          </a:solidFill>
          <a:ln w="9525">
            <a:solidFill>
              <a:srgbClr val="00FFFF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3399"/>
                </a:solidFill>
              </a:rPr>
              <a:t>1 </a:t>
            </a:r>
            <a:r>
              <a:rPr lang="en-US" altLang="en-US" sz="2400" dirty="0" err="1">
                <a:solidFill>
                  <a:srgbClr val="003399"/>
                </a:solidFill>
              </a:rPr>
              <a:t>amu</a:t>
            </a:r>
            <a:r>
              <a:rPr lang="en-US" altLang="en-US" sz="2400" dirty="0">
                <a:solidFill>
                  <a:srgbClr val="003399"/>
                </a:solidFill>
              </a:rPr>
              <a:t> = 1.66054 x 10</a:t>
            </a:r>
            <a:r>
              <a:rPr lang="en-US" altLang="en-US" sz="2400" baseline="30000" dirty="0">
                <a:solidFill>
                  <a:srgbClr val="003399"/>
                </a:solidFill>
              </a:rPr>
              <a:t>-24</a:t>
            </a:r>
            <a:r>
              <a:rPr lang="en-US" altLang="en-US" sz="2400" dirty="0">
                <a:solidFill>
                  <a:srgbClr val="003399"/>
                </a:solidFill>
              </a:rPr>
              <a:t> 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3399"/>
                </a:solidFill>
              </a:rPr>
              <a:t>1 g = 6.02214 x 10</a:t>
            </a:r>
            <a:r>
              <a:rPr lang="en-US" altLang="en-US" sz="2400" baseline="30000" dirty="0">
                <a:solidFill>
                  <a:srgbClr val="003399"/>
                </a:solidFill>
              </a:rPr>
              <a:t>23</a:t>
            </a:r>
            <a:r>
              <a:rPr lang="en-US" altLang="en-US" sz="2400" dirty="0">
                <a:solidFill>
                  <a:srgbClr val="003399"/>
                </a:solidFill>
              </a:rPr>
              <a:t> </a:t>
            </a:r>
            <a:r>
              <a:rPr lang="en-US" altLang="en-US" sz="2400" dirty="0" err="1">
                <a:solidFill>
                  <a:srgbClr val="003399"/>
                </a:solidFill>
              </a:rPr>
              <a:t>amu</a:t>
            </a:r>
            <a:endParaRPr lang="en-US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50C44F9-08C0-4C3D-9052-55A53A7CB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3368"/>
            <a:ext cx="5391150" cy="7048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 dirty="0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The Mole Concept</a:t>
            </a:r>
          </a:p>
        </p:txBody>
      </p:sp>
      <p:pic>
        <p:nvPicPr>
          <p:cNvPr id="14339" name="Picture 3" descr="TBL03_02-01">
            <a:extLst>
              <a:ext uri="{FF2B5EF4-FFF2-40B4-BE49-F238E27FC236}">
                <a16:creationId xmlns:a16="http://schemas.microsoft.com/office/drawing/2014/main" id="{31D4F5DE-C811-4A6D-A97D-5F8166057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8218"/>
            <a:ext cx="9144000" cy="6109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4">
            <a:extLst>
              <a:ext uri="{FF2B5EF4-FFF2-40B4-BE49-F238E27FC236}">
                <a16:creationId xmlns:a16="http://schemas.microsoft.com/office/drawing/2014/main" id="{C875CBBD-B020-4B30-B710-05A47E53D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"/>
            <a:ext cx="5391150" cy="7048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 dirty="0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The Mole Concept</a:t>
            </a:r>
          </a:p>
        </p:txBody>
      </p:sp>
      <p:graphicFrame>
        <p:nvGraphicFramePr>
          <p:cNvPr id="6" name="Group 76">
            <a:extLst>
              <a:ext uri="{FF2B5EF4-FFF2-40B4-BE49-F238E27FC236}">
                <a16:creationId xmlns:a16="http://schemas.microsoft.com/office/drawing/2014/main" id="{8962AF85-9649-471B-B5B4-04F84685E994}"/>
              </a:ext>
            </a:extLst>
          </p:cNvPr>
          <p:cNvGraphicFramePr>
            <a:graphicFrameLocks noGrp="1"/>
          </p:cNvGraphicFramePr>
          <p:nvPr/>
        </p:nvGraphicFramePr>
        <p:xfrm>
          <a:off x="0" y="1083214"/>
          <a:ext cx="9144002" cy="5748996"/>
        </p:xfrm>
        <a:graphic>
          <a:graphicData uri="http://schemas.openxmlformats.org/drawingml/2006/table">
            <a:tbl>
              <a:tblPr/>
              <a:tblGrid>
                <a:gridCol w="124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8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5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8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latin typeface="Times New Roman" pitchFamily="18" charset="0"/>
                        </a:rPr>
                        <a:t>Acronym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latin typeface="Times New Roman" pitchFamily="18" charset="0"/>
                        </a:rPr>
                        <a:t>Meaning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latin typeface="Times New Roman" pitchFamily="18" charset="0"/>
                        </a:rPr>
                        <a:t>Units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CC0099"/>
                          </a:solidFill>
                          <a:effectLst/>
                          <a:latin typeface="Times New Roman" pitchFamily="18" charset="0"/>
                        </a:rPr>
                        <a:t>Conversion Factors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8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AW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Atomic Weight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g mol</a:t>
                      </a:r>
                      <a:r>
                        <a:rPr kumimoji="0" lang="en-US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g atoms = mol atoms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8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MW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Molecular Weight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g mol</a:t>
                      </a:r>
                      <a:r>
                        <a:rPr kumimoji="0" lang="en-US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g molecules = mol molecules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8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Avogadro’s #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(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6.022x10</a:t>
                      </a:r>
                      <a:r>
                        <a:rPr kumimoji="0" lang="en-US" sz="18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23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 mol</a:t>
                      </a:r>
                      <a:r>
                        <a:rPr kumimoji="0" lang="en-US" sz="1800" b="1" i="0" u="none" strike="noStrike" cap="none" normalizeH="0" baseline="30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(#) mol</a:t>
                      </a:r>
                      <a:r>
                        <a:rPr kumimoji="0" lang="en-US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-1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</a:rPr>
                        <a:t># atoms/molecules = mol atoms/molecules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816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Times New Roman" pitchFamily="18" charset="0"/>
                        </a:rPr>
                        <a:t>Formula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Times New Roman" pitchFamily="18" charset="0"/>
                        </a:rPr>
                        <a:t>(mol) ratios of atoms in molecule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8166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Times New Roman" pitchFamily="18" charset="0"/>
                        </a:rPr>
                        <a:t>Balanced Equation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Times New Roman" pitchFamily="18" charset="0"/>
                        </a:rPr>
                        <a:t>mol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9900"/>
                          </a:solidFill>
                          <a:effectLst/>
                          <a:latin typeface="Times New Roman" pitchFamily="18" charset="0"/>
                        </a:rPr>
                        <a:t> ratios of species in reaction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7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8706-63A2-4FB9-83A2-FE69879E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6200"/>
            <a:ext cx="9143999" cy="444305"/>
          </a:xfrm>
        </p:spPr>
        <p:txBody>
          <a:bodyPr/>
          <a:lstStyle/>
          <a:p>
            <a:r>
              <a:rPr lang="en-GB" dirty="0"/>
              <a:t>IUPAC CONVENTIONS &amp; S.I UNITS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A9AF5D-5A81-473D-9686-DB134C1B7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221436"/>
              </p:ext>
            </p:extLst>
          </p:nvPr>
        </p:nvGraphicFramePr>
        <p:xfrm>
          <a:off x="-1" y="689319"/>
          <a:ext cx="9144000" cy="612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0470933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9642777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51073168"/>
                    </a:ext>
                  </a:extLst>
                </a:gridCol>
              </a:tblGrid>
              <a:tr h="53920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829877"/>
                  </a:ext>
                </a:extLst>
              </a:tr>
              <a:tr h="539202">
                <a:tc>
                  <a:txBody>
                    <a:bodyPr/>
                    <a:lstStyle/>
                    <a:p>
                      <a:r>
                        <a:rPr lang="en-GB" b="1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g or Kg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682242"/>
                  </a:ext>
                </a:extLst>
              </a:tr>
              <a:tr h="539202">
                <a:tc>
                  <a:txBody>
                    <a:bodyPr/>
                    <a:lstStyle/>
                    <a:p>
                      <a:r>
                        <a:rPr lang="en-GB" b="1" dirty="0"/>
                        <a:t>Molar 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g mol</a:t>
                      </a:r>
                      <a:r>
                        <a:rPr lang="en-GB" b="1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696400"/>
                  </a:ext>
                </a:extLst>
              </a:tr>
              <a:tr h="539202">
                <a:tc>
                  <a:txBody>
                    <a:bodyPr/>
                    <a:lstStyle/>
                    <a:p>
                      <a:r>
                        <a:rPr lang="en-GB" b="1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cm</a:t>
                      </a:r>
                      <a:r>
                        <a:rPr lang="en-GB" b="1" baseline="30000" dirty="0"/>
                        <a:t>3</a:t>
                      </a:r>
                      <a:r>
                        <a:rPr lang="en-GB" b="1" dirty="0"/>
                        <a:t>  or dm</a:t>
                      </a:r>
                      <a:r>
                        <a:rPr lang="en-GB" b="1" baseline="30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881520"/>
                  </a:ext>
                </a:extLst>
              </a:tr>
              <a:tr h="539202">
                <a:tc>
                  <a:txBody>
                    <a:bodyPr/>
                    <a:lstStyle/>
                    <a:p>
                      <a:r>
                        <a:rPr lang="en-GB" b="1" dirty="0"/>
                        <a:t>Molar 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 err="1"/>
                        <a:t>Vm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dm</a:t>
                      </a:r>
                      <a:r>
                        <a:rPr lang="en-GB" b="1" baseline="30000" dirty="0"/>
                        <a:t>3</a:t>
                      </a:r>
                      <a:r>
                        <a:rPr lang="en-GB" b="1" dirty="0"/>
                        <a:t> mol</a:t>
                      </a:r>
                      <a:r>
                        <a:rPr lang="en-GB" b="1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184027"/>
                  </a:ext>
                </a:extLst>
              </a:tr>
              <a:tr h="539202">
                <a:tc>
                  <a:txBody>
                    <a:bodyPr/>
                    <a:lstStyle/>
                    <a:p>
                      <a:r>
                        <a:rPr lang="en-GB" b="1" dirty="0"/>
                        <a:t>Number of moles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521121"/>
                  </a:ext>
                </a:extLst>
              </a:tr>
              <a:tr h="539202">
                <a:tc>
                  <a:txBody>
                    <a:bodyPr/>
                    <a:lstStyle/>
                    <a:p>
                      <a:r>
                        <a:rPr lang="en-GB" b="1" dirty="0"/>
                        <a:t>Molar Concentration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 or mol dm</a:t>
                      </a:r>
                      <a:r>
                        <a:rPr lang="en-GB" b="1" baseline="3000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267159"/>
                  </a:ext>
                </a:extLst>
              </a:tr>
              <a:tr h="539202">
                <a:tc>
                  <a:txBody>
                    <a:bodyPr/>
                    <a:lstStyle/>
                    <a:p>
                      <a:r>
                        <a:rPr lang="en-GB" b="1" dirty="0"/>
                        <a:t>Mass Concentration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g dm</a:t>
                      </a:r>
                      <a:r>
                        <a:rPr lang="en-GB" b="1" baseline="30000" dirty="0"/>
                        <a:t>-3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774446"/>
                  </a:ext>
                </a:extLst>
              </a:tr>
              <a:tr h="539202">
                <a:tc>
                  <a:txBody>
                    <a:bodyPr/>
                    <a:lstStyle/>
                    <a:p>
                      <a:r>
                        <a:rPr lang="en-GB" b="1" dirty="0"/>
                        <a:t>Avogadro’s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mol</a:t>
                      </a:r>
                      <a:r>
                        <a:rPr lang="en-GB" b="1" baseline="3000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26323"/>
                  </a:ext>
                </a:extLst>
              </a:tr>
              <a:tr h="539202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H</a:t>
                      </a:r>
                      <a:r>
                        <a:rPr lang="en-GB" b="1" baseline="-25000" dirty="0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SO</a:t>
                      </a:r>
                      <a:r>
                        <a:rPr lang="en-GB" b="1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(</a:t>
                      </a: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aq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2 H</a:t>
                      </a:r>
                      <a:r>
                        <a:rPr lang="en-GB" b="1" baseline="30000" dirty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(</a:t>
                      </a: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aq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)                                        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SO</a:t>
                      </a:r>
                      <a:r>
                        <a:rPr lang="en-GB" b="1" baseline="-250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GB" b="1" baseline="30000" dirty="0">
                          <a:solidFill>
                            <a:srgbClr val="FF0000"/>
                          </a:solidFill>
                        </a:rPr>
                        <a:t>2- 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GB" b="1" dirty="0" err="1">
                          <a:solidFill>
                            <a:srgbClr val="FF0000"/>
                          </a:solidFill>
                        </a:rPr>
                        <a:t>aq</a:t>
                      </a:r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) </a:t>
                      </a:r>
                      <a:endParaRPr lang="en-GB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8948"/>
                  </a:ext>
                </a:extLst>
              </a:tr>
              <a:tr h="692006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1 mole </a:t>
                      </a:r>
                    </a:p>
                    <a:p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Mole ratio:                    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2 mole</a:t>
                      </a:r>
                    </a:p>
                    <a:p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                              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1 mole</a:t>
                      </a:r>
                    </a:p>
                    <a:p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GB" b="1" dirty="0">
                          <a:solidFill>
                            <a:srgbClr val="FF0000"/>
                          </a:solidFill>
                        </a:rPr>
                        <a:t>                              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97590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58841115-5352-4B6B-B42D-CF10CD4EF625}"/>
              </a:ext>
            </a:extLst>
          </p:cNvPr>
          <p:cNvSpPr/>
          <p:nvPr/>
        </p:nvSpPr>
        <p:spPr>
          <a:xfrm>
            <a:off x="1308295" y="5711491"/>
            <a:ext cx="1041010" cy="8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AAAZLW0">
            <a:extLst>
              <a:ext uri="{FF2B5EF4-FFF2-40B4-BE49-F238E27FC236}">
                <a16:creationId xmlns:a16="http://schemas.microsoft.com/office/drawing/2014/main" id="{AB31CA7F-9144-4DF0-B404-C926CC415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914400"/>
            <a:ext cx="4516437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8837DD7A-8B2C-4353-AB86-EC462016C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52400"/>
            <a:ext cx="5391150" cy="7048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 dirty="0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The Mole Concept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0CA310C4-ED44-4F55-8FF2-8632EC6FB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337603"/>
            <a:ext cx="43434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800" dirty="0">
                <a:solidFill>
                  <a:srgbClr val="003399"/>
                </a:solidFill>
              </a:rPr>
              <a:t>This photograph shows one mole of solid (NaCl), liquid (H</a:t>
            </a:r>
            <a:r>
              <a:rPr lang="en-US" altLang="en-US" sz="2800" baseline="-25000" dirty="0">
                <a:solidFill>
                  <a:srgbClr val="003399"/>
                </a:solidFill>
              </a:rPr>
              <a:t>2</a:t>
            </a:r>
            <a:r>
              <a:rPr lang="en-US" altLang="en-US" sz="2800" dirty="0">
                <a:solidFill>
                  <a:srgbClr val="003399"/>
                </a:solidFill>
              </a:rPr>
              <a:t>O), and  gas (N</a:t>
            </a:r>
            <a:r>
              <a:rPr lang="en-US" altLang="en-US" sz="2800" baseline="-25000" dirty="0">
                <a:solidFill>
                  <a:srgbClr val="003399"/>
                </a:solidFill>
              </a:rPr>
              <a:t>2</a:t>
            </a:r>
            <a:r>
              <a:rPr lang="en-US" altLang="en-US" sz="2800" dirty="0">
                <a:solidFill>
                  <a:srgbClr val="003399"/>
                </a:solidFill>
              </a:rPr>
              <a:t>).</a:t>
            </a:r>
          </a:p>
          <a:p>
            <a:pPr>
              <a:buFontTx/>
              <a:buNone/>
            </a:pPr>
            <a:endParaRPr lang="en-US" altLang="en-US" sz="2800" dirty="0">
              <a:solidFill>
                <a:srgbClr val="003399"/>
              </a:solidFill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6930F9AB-3569-4AA5-A2DD-903E8CD3F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6" y="6455898"/>
            <a:ext cx="2667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 err="1">
                <a:hlinkClick r:id="rId3" action="ppaction://hlinkfile"/>
              </a:rPr>
              <a:t>CyberChem</a:t>
            </a:r>
            <a:r>
              <a:rPr lang="en-US" altLang="en-US" sz="2400" dirty="0">
                <a:hlinkClick r:id="rId3" action="ppaction://hlinkfile"/>
              </a:rPr>
              <a:t>:  Mole</a:t>
            </a:r>
            <a:endParaRPr lang="en-US" altLang="en-US" sz="24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E5C5134-A953-4539-ABDB-A86FCC8A2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3110"/>
            <a:ext cx="9144000" cy="2123658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/>
              <a:t>	          2 C</a:t>
            </a:r>
            <a:r>
              <a:rPr lang="en-US" altLang="en-US" sz="2400" b="1" baseline="-25000" dirty="0"/>
              <a:t>4</a:t>
            </a:r>
            <a:r>
              <a:rPr lang="en-US" altLang="en-US" sz="2400" b="1" dirty="0"/>
              <a:t>H</a:t>
            </a:r>
            <a:r>
              <a:rPr lang="en-US" altLang="en-US" sz="2400" b="1" baseline="-25000" dirty="0"/>
              <a:t>10</a:t>
            </a:r>
            <a:r>
              <a:rPr lang="en-US" altLang="en-US" sz="2400" b="1" dirty="0"/>
              <a:t>(</a:t>
            </a:r>
            <a:r>
              <a:rPr lang="en-US" altLang="en-US" sz="2400" b="1" dirty="0">
                <a:sym typeface="WP MathA" pitchFamily="2" charset="2"/>
              </a:rPr>
              <a:t>g</a:t>
            </a:r>
            <a:r>
              <a:rPr lang="en-US" altLang="en-US" sz="2400" b="1" dirty="0"/>
              <a:t>)  +  13 O</a:t>
            </a:r>
            <a:r>
              <a:rPr lang="en-US" altLang="en-US" sz="2400" b="1" baseline="-25000" dirty="0"/>
              <a:t>2</a:t>
            </a:r>
            <a:r>
              <a:rPr lang="en-US" altLang="en-US" sz="2400" b="1" dirty="0"/>
              <a:t>(g)   </a:t>
            </a:r>
            <a:r>
              <a:rPr lang="en-US" altLang="en-US" sz="2400" b="1" dirty="0">
                <a:sym typeface="Wingdings" panose="05000000000000000000" pitchFamily="2" charset="2"/>
              </a:rPr>
              <a:t>   8 CO</a:t>
            </a:r>
            <a:r>
              <a:rPr lang="en-US" altLang="en-US" sz="2400" b="1" baseline="-25000" dirty="0">
                <a:sym typeface="Wingdings" panose="05000000000000000000" pitchFamily="2" charset="2"/>
              </a:rPr>
              <a:t>2</a:t>
            </a:r>
            <a:r>
              <a:rPr lang="en-US" altLang="en-US" sz="2400" b="1" dirty="0">
                <a:sym typeface="Wingdings" panose="05000000000000000000" pitchFamily="2" charset="2"/>
              </a:rPr>
              <a:t>(g)  +  10 H</a:t>
            </a:r>
            <a:r>
              <a:rPr lang="en-US" altLang="en-US" sz="2400" b="1" baseline="-25000" dirty="0">
                <a:sym typeface="Wingdings" panose="05000000000000000000" pitchFamily="2" charset="2"/>
              </a:rPr>
              <a:t>2</a:t>
            </a:r>
            <a:r>
              <a:rPr lang="en-US" altLang="en-US" sz="2400" b="1" dirty="0">
                <a:sym typeface="Wingdings" panose="05000000000000000000" pitchFamily="2" charset="2"/>
              </a:rPr>
              <a:t>O(</a:t>
            </a:r>
            <a:r>
              <a:rPr lang="en-US" altLang="en-US" sz="2400" b="1" dirty="0">
                <a:sym typeface="WP MathA" pitchFamily="2" charset="2"/>
              </a:rPr>
              <a:t>l</a:t>
            </a:r>
            <a:r>
              <a:rPr lang="en-US" altLang="en-US" sz="2400" b="1" dirty="0">
                <a:sym typeface="Wingdings" panose="05000000000000000000" pitchFamily="2" charset="2"/>
              </a:rPr>
              <a:t>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/>
              <a:t>MW(g/mol):   58.12	          32.00	                44.01	18.02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/>
              <a:t>Mole ratio:       2         :             13           :       8             :          10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b="1" dirty="0"/>
              <a:t>Reacting Masses: 116.24         416                 352.08              180.2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1E132-0CE4-4B6A-A12D-DD200C5E7BF1}"/>
              </a:ext>
            </a:extLst>
          </p:cNvPr>
          <p:cNvSpPr/>
          <p:nvPr/>
        </p:nvSpPr>
        <p:spPr>
          <a:xfrm>
            <a:off x="0" y="4786769"/>
            <a:ext cx="5641145" cy="2386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Number of moles, n = Reacting mass/Molar mass</a:t>
            </a:r>
          </a:p>
          <a:p>
            <a:pPr algn="ctr"/>
            <a:r>
              <a:rPr lang="en-GB" sz="2000" b="1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Molarity (Molar Concentration), M = no of moles/volume of solution in dm</a:t>
            </a:r>
            <a:r>
              <a:rPr lang="en-GB" sz="2000" b="1" baseline="3000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3</a:t>
            </a:r>
          </a:p>
          <a:p>
            <a:pPr algn="ctr"/>
            <a:r>
              <a:rPr lang="en-GB" sz="2000" b="1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Mass Concentration (Conc. In g/dm</a:t>
            </a:r>
            <a:r>
              <a:rPr lang="en-GB" sz="2000" b="1" baseline="30000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3</a:t>
            </a:r>
            <a:r>
              <a:rPr lang="en-GB" sz="2000" b="1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) = Molarity X Molar mass</a:t>
            </a:r>
          </a:p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02AE5AA-6813-4AA0-8667-0425AB0E7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230920"/>
            <a:ext cx="8763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buFontTx/>
              <a:buNone/>
            </a:pPr>
            <a:r>
              <a:rPr lang="en-US" altLang="en-US" sz="2800" b="1" dirty="0">
                <a:solidFill>
                  <a:srgbClr val="003399"/>
                </a:solidFill>
                <a:latin typeface="Arial" panose="020B0604020202020204" pitchFamily="34" charset="0"/>
              </a:rPr>
              <a:t>		Percentage Composition from Formulas</a:t>
            </a:r>
          </a:p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3399"/>
                </a:solidFill>
              </a:rPr>
              <a:t>Percent composition is the atomic weight for each element divided by the formula weight of the compound multiplied by 100: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8B9A167-7CE6-4863-9B2A-A4E0BD1426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81000"/>
            <a:ext cx="6686550" cy="7048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Formula Weights</a:t>
            </a:r>
          </a:p>
        </p:txBody>
      </p:sp>
      <p:graphicFrame>
        <p:nvGraphicFramePr>
          <p:cNvPr id="18436" name="Object 4">
            <a:extLst>
              <a:ext uri="{FF2B5EF4-FFF2-40B4-BE49-F238E27FC236}">
                <a16:creationId xmlns:a16="http://schemas.microsoft.com/office/drawing/2014/main" id="{ADDF5CFA-6618-4D2C-B67A-587061E1E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4034343"/>
              </p:ext>
            </p:extLst>
          </p:nvPr>
        </p:nvGraphicFramePr>
        <p:xfrm>
          <a:off x="204788" y="3050330"/>
          <a:ext cx="873442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Equation" r:id="rId3" imgW="6426200" imgH="901700" progId="Equation.3">
                  <p:embed/>
                </p:oleObj>
              </mc:Choice>
              <mc:Fallback>
                <p:oleObj name="Equation" r:id="rId3" imgW="6426200" imgH="90170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788" y="3050330"/>
                        <a:ext cx="8734425" cy="1223963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50195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175C26B-A718-4376-94C5-6598C280991B}"/>
              </a:ext>
            </a:extLst>
          </p:cNvPr>
          <p:cNvSpPr txBox="1"/>
          <p:nvPr/>
        </p:nvSpPr>
        <p:spPr>
          <a:xfrm>
            <a:off x="0" y="4429039"/>
            <a:ext cx="958009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What is the total mass (amu) and percentage composition of </a:t>
            </a:r>
            <a:r>
              <a:rPr lang="en-GB" sz="20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carbon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 in each of the following molecules?</a:t>
            </a:r>
          </a:p>
          <a:p>
            <a:pPr algn="l"/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(a) CH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4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/>
            </a:r>
            <a:b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(b) CHCl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3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/>
            </a:r>
            <a:b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(c) C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12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10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6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/>
            </a:r>
            <a:b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</a:b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(d) CH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3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CH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CH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CH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r>
              <a:rPr lang="en-GB" sz="2000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CH</a:t>
            </a:r>
            <a:r>
              <a:rPr lang="en-GB" sz="2000" b="1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3</a:t>
            </a:r>
            <a:endParaRPr lang="en-GB" sz="2000" b="1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3">
            <a:extLst>
              <a:ext uri="{FF2B5EF4-FFF2-40B4-BE49-F238E27FC236}">
                <a16:creationId xmlns:a16="http://schemas.microsoft.com/office/drawing/2014/main" id="{67A3319B-E853-4477-B1EE-A73E72D90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1226699"/>
            <a:ext cx="7391400" cy="955675"/>
          </a:xfrm>
          <a:prstGeom prst="rect">
            <a:avLst/>
          </a:prstGeom>
          <a:noFill/>
          <a:ln w="9525">
            <a:solidFill>
              <a:srgbClr val="33CCCC"/>
            </a:solidFill>
            <a:miter lim="800000"/>
            <a:headEnd/>
            <a:tailEnd/>
          </a:ln>
          <a:scene3d>
            <a:camera prst="legacyObliqueBottomLeft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33CCCC"/>
            </a:extrusionClr>
            <a:contourClr>
              <a:srgbClr val="33CCCC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b" anchorCtr="1">
            <a:spAutoFit/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800" b="1" dirty="0"/>
              <a:t>% </a:t>
            </a:r>
            <a:r>
              <a:rPr lang="en-US" altLang="en-US" sz="2800" b="1" dirty="0">
                <a:sym typeface="Symbol" panose="05050102010706020507" pitchFamily="18" charset="2"/>
              </a:rPr>
              <a:t> relative mass  relative moles  simplest atom ratio  simplest integer ratio</a:t>
            </a:r>
            <a:endParaRPr lang="en-US" altLang="en-US" sz="2800" dirty="0">
              <a:sym typeface="Symbol" panose="05050102010706020507" pitchFamily="18" charset="2"/>
            </a:endParaRP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D9B6ECF0-AFB1-46BB-BB37-5AA9D75E7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2430172"/>
            <a:ext cx="91440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3399"/>
                </a:solidFill>
              </a:rPr>
              <a:t>Example 1:  (a) Hydrazine contains 87.50% Nitrogen and 12.50% Hydrogen.  What is its simplest formula?  (b)  If its molecular weight is 32.0 g, what is its molecular formula?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3399"/>
                </a:solidFill>
              </a:rPr>
              <a:t>Example 2:  Find the empirical formula for a compound with the following composition: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solidFill>
                  <a:srgbClr val="003399"/>
                </a:solidFill>
              </a:rPr>
              <a:t>Na = 34.6%	P = 23.3%	O = 42.1%	</a:t>
            </a:r>
            <a:endParaRPr lang="en-US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0C71B-08DD-462C-9B7E-A89B96C35C37}"/>
              </a:ext>
            </a:extLst>
          </p:cNvPr>
          <p:cNvSpPr/>
          <p:nvPr/>
        </p:nvSpPr>
        <p:spPr>
          <a:xfrm>
            <a:off x="0" y="140677"/>
            <a:ext cx="9144000" cy="787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Empirical Formula and Molecular Formula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90E0D8-F323-4600-9970-8C4DC1DCAF91}"/>
              </a:ext>
            </a:extLst>
          </p:cNvPr>
          <p:cNvSpPr/>
          <p:nvPr/>
        </p:nvSpPr>
        <p:spPr>
          <a:xfrm>
            <a:off x="5570805" y="4573276"/>
            <a:ext cx="2447779" cy="66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000" b="1" dirty="0">
                <a:solidFill>
                  <a:srgbClr val="FF0000"/>
                </a:solidFill>
              </a:rPr>
              <a:t>Ans: Na</a:t>
            </a:r>
            <a:r>
              <a:rPr lang="en-US" altLang="en-US" sz="2000" b="1" baseline="-25000" dirty="0">
                <a:solidFill>
                  <a:srgbClr val="FF0000"/>
                </a:solidFill>
              </a:rPr>
              <a:t>4</a:t>
            </a:r>
            <a:r>
              <a:rPr lang="en-US" altLang="en-US" sz="2000" b="1" dirty="0">
                <a:solidFill>
                  <a:srgbClr val="FF0000"/>
                </a:solidFill>
              </a:rPr>
              <a:t>P</a:t>
            </a:r>
            <a:r>
              <a:rPr lang="en-US" altLang="en-US" sz="2000" b="1" baseline="-25000" dirty="0">
                <a:solidFill>
                  <a:srgbClr val="FF0000"/>
                </a:solidFill>
              </a:rPr>
              <a:t>2</a:t>
            </a:r>
            <a:r>
              <a:rPr lang="en-US" altLang="en-US" sz="2000" b="1" dirty="0">
                <a:solidFill>
                  <a:srgbClr val="FF0000"/>
                </a:solidFill>
              </a:rPr>
              <a:t>O</a:t>
            </a:r>
            <a:r>
              <a:rPr lang="en-US" altLang="en-US" sz="2000" b="1" baseline="-25000" dirty="0">
                <a:solidFill>
                  <a:srgbClr val="FF0000"/>
                </a:solidFill>
              </a:rPr>
              <a:t>7</a:t>
            </a:r>
            <a:endParaRPr lang="en-GB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51C56D-F97D-497D-9897-04F83B85B8CE}"/>
              </a:ext>
            </a:extLst>
          </p:cNvPr>
          <p:cNvSpPr txBox="1"/>
          <p:nvPr/>
        </p:nvSpPr>
        <p:spPr>
          <a:xfrm>
            <a:off x="0" y="526259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3:An organic compound contains 72% carbon, 12% hydrogen and 16% oxygen by mass. The empirical formula of the compound is</a:t>
            </a:r>
          </a:p>
          <a:p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A). C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B). C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C). C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  D). C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      E). C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baseline="-250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2400" dirty="0">
                <a:solidFill>
                  <a:srgbClr val="00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0B07AB-2CC6-4409-B30A-713D99E2D6C5}"/>
              </a:ext>
            </a:extLst>
          </p:cNvPr>
          <p:cNvSpPr/>
          <p:nvPr/>
        </p:nvSpPr>
        <p:spPr>
          <a:xfrm>
            <a:off x="4766602" y="3136026"/>
            <a:ext cx="2447779" cy="661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NH</a:t>
            </a:r>
            <a:r>
              <a:rPr lang="en-US" sz="2000" b="1" baseline="-25000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FF0000"/>
                </a:solidFill>
              </a:rPr>
              <a:t>, N</a:t>
            </a:r>
            <a:r>
              <a:rPr lang="en-US" sz="2000" b="1" baseline="-25000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FF0000"/>
                </a:solidFill>
              </a:rPr>
              <a:t>H</a:t>
            </a:r>
            <a:r>
              <a:rPr lang="en-US" sz="2000" b="1" baseline="-25000" dirty="0">
                <a:solidFill>
                  <a:srgbClr val="FF0000"/>
                </a:solidFill>
              </a:rPr>
              <a:t>4</a:t>
            </a:r>
            <a:endParaRPr lang="en-GB" sz="2000" b="1" baseline="-25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6707270-FBE8-4967-95F8-C047D25BB1D3}"/>
              </a:ext>
            </a:extLst>
          </p:cNvPr>
          <p:cNvSpPr/>
          <p:nvPr/>
        </p:nvSpPr>
        <p:spPr>
          <a:xfrm>
            <a:off x="4901780" y="5996066"/>
            <a:ext cx="1723868" cy="4949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B67157C-3138-45C6-ADE1-00F87CBC6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4724"/>
              </p:ext>
            </p:extLst>
          </p:nvPr>
        </p:nvGraphicFramePr>
        <p:xfrm>
          <a:off x="0" y="1505240"/>
          <a:ext cx="9144000" cy="5025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7614">
                <a:tc>
                  <a:txBody>
                    <a:bodyPr/>
                    <a:lstStyle/>
                    <a:p>
                      <a:r>
                        <a:rPr lang="en-US" dirty="0"/>
                        <a:t>Percent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Nitrogen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Hydrogen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614">
                <a:tc>
                  <a:txBody>
                    <a:bodyPr/>
                    <a:lstStyle/>
                    <a:p>
                      <a:r>
                        <a:rPr lang="en-US" b="1" dirty="0"/>
                        <a:t>Relative Mass (relative</a:t>
                      </a:r>
                      <a:r>
                        <a:rPr lang="en-US" b="1" baseline="0" dirty="0"/>
                        <a:t> to 100 grams)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sz="1400" b="1" dirty="0">
                          <a:solidFill>
                            <a:srgbClr val="003399"/>
                          </a:solidFill>
                        </a:rPr>
                        <a:t>87.50%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  <a:r>
                        <a:rPr lang="en-US" altLang="en-US" sz="1400" b="1" dirty="0">
                          <a:solidFill>
                            <a:srgbClr val="003399"/>
                          </a:solidFill>
                        </a:rPr>
                        <a:t>2.50%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614">
                <a:tc>
                  <a:txBody>
                    <a:bodyPr/>
                    <a:lstStyle/>
                    <a:p>
                      <a:r>
                        <a:rPr lang="en-US" b="1" dirty="0"/>
                        <a:t>Relative Moles (divide by respective</a:t>
                      </a:r>
                      <a:r>
                        <a:rPr lang="en-US" b="1" baseline="0" dirty="0"/>
                        <a:t> AW)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87.5/14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12.5/1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614">
                <a:tc>
                  <a:txBody>
                    <a:bodyPr/>
                    <a:lstStyle/>
                    <a:p>
                      <a:r>
                        <a:rPr lang="en-US" b="1" dirty="0"/>
                        <a:t>Simplest Atom/Mole Ratio (divide by smallest mole)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6.25/6.25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12.50/6.25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614">
                <a:tc>
                  <a:txBody>
                    <a:bodyPr/>
                    <a:lstStyle/>
                    <a:p>
                      <a:r>
                        <a:rPr lang="en-US" b="1" dirty="0"/>
                        <a:t>Simplest Integer</a:t>
                      </a:r>
                      <a:r>
                        <a:rPr lang="en-US" b="1" baseline="0" dirty="0"/>
                        <a:t> Ratio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614">
                <a:tc>
                  <a:txBody>
                    <a:bodyPr/>
                    <a:lstStyle/>
                    <a:p>
                      <a:r>
                        <a:rPr lang="en-US" b="1" dirty="0"/>
                        <a:t>(NH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dirty="0"/>
                        <a:t>)n =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16n = 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 = 2, </a:t>
                      </a:r>
                      <a:r>
                        <a:rPr lang="en-US" b="1" dirty="0" err="1"/>
                        <a:t>i.e</a:t>
                      </a:r>
                      <a:r>
                        <a:rPr lang="en-US" b="1" dirty="0"/>
                        <a:t>  Molecular Formula is N</a:t>
                      </a:r>
                      <a:r>
                        <a:rPr lang="en-US" b="1" baseline="-25000" dirty="0"/>
                        <a:t>2</a:t>
                      </a:r>
                      <a:r>
                        <a:rPr lang="en-US" b="1" dirty="0"/>
                        <a:t>H</a:t>
                      </a:r>
                      <a:r>
                        <a:rPr lang="en-US" b="1" baseline="-25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771C4B3-3716-4D73-8555-A134238A0429}"/>
              </a:ext>
            </a:extLst>
          </p:cNvPr>
          <p:cNvSpPr/>
          <p:nvPr/>
        </p:nvSpPr>
        <p:spPr>
          <a:xfrm>
            <a:off x="0" y="0"/>
            <a:ext cx="9144000" cy="88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/>
              <a:t>STEPS FOR CALCULATING EMPERICAL AND MOLECULAR FORMULA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B07C0372-A94B-4F88-A947-FA02B3FC2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19" y="3117852"/>
            <a:ext cx="6555759" cy="3343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TextBox 1">
            <a:extLst>
              <a:ext uri="{FF2B5EF4-FFF2-40B4-BE49-F238E27FC236}">
                <a16:creationId xmlns:a16="http://schemas.microsoft.com/office/drawing/2014/main" id="{186441F2-64AD-449A-87CC-712ACC4C3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538" y="0"/>
            <a:ext cx="79676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Modern Periodic Table</a:t>
            </a:r>
          </a:p>
        </p:txBody>
      </p:sp>
      <p:sp>
        <p:nvSpPr>
          <p:cNvPr id="23557" name="Slide Number Placeholder 5">
            <a:extLst>
              <a:ext uri="{FF2B5EF4-FFF2-40B4-BE49-F238E27FC236}">
                <a16:creationId xmlns:a16="http://schemas.microsoft.com/office/drawing/2014/main" id="{1D439BDC-52F6-4841-9956-1056ED8A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1D3B9-3192-4BEB-B1ED-052FCAC4CD16}" type="slidenum"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1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3584" y="1620253"/>
            <a:ext cx="85558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The elements in the periodic table are divided into blocks based on their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valence electron orbitals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.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S-block, p-block, d-block, and f-block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are the four blocks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8" y="2165211"/>
            <a:ext cx="913710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The s-block and p-block together are 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usually considered main-group elements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, the d-block corresponds to the transition metals, and the f-block encompasses nearly all of the lanthanides (like lanthanum) and the actinides (like actinium).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8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F10864C-EF11-4F11-A5C5-D005F9F91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752600"/>
            <a:ext cx="8763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buFontTx/>
              <a:buNone/>
            </a:pPr>
            <a:endParaRPr lang="en-US" altLang="en-US" sz="2800" b="1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endParaRPr lang="en-US" altLang="en-US" sz="2800" baseline="-250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3399"/>
                </a:solidFill>
              </a:rPr>
              <a:t>When two solutions are mixed and a solid is formed, the solid is called a </a:t>
            </a:r>
            <a:r>
              <a:rPr lang="en-US" altLang="en-US" sz="2800" i="1" dirty="0">
                <a:solidFill>
                  <a:srgbClr val="FF3300"/>
                </a:solidFill>
              </a:rPr>
              <a:t>precipitate</a:t>
            </a:r>
            <a:r>
              <a:rPr lang="en-US" altLang="en-US" sz="2800" dirty="0">
                <a:solidFill>
                  <a:srgbClr val="003399"/>
                </a:solidFill>
              </a:rPr>
              <a:t>.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53CB126-29AF-4F5A-A829-37C22342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63308"/>
            <a:ext cx="6934200" cy="8572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en-US" sz="4400" b="1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Precipitation Reactions</a:t>
            </a:r>
          </a:p>
        </p:txBody>
      </p:sp>
      <p:pic>
        <p:nvPicPr>
          <p:cNvPr id="27652" name="Picture 4" descr="tStrongandWeakElectrolytes">
            <a:hlinkClick r:id="rId2" action="ppaction://hlinkfile"/>
            <a:extLst>
              <a:ext uri="{FF2B5EF4-FFF2-40B4-BE49-F238E27FC236}">
                <a16:creationId xmlns:a16="http://schemas.microsoft.com/office/drawing/2014/main" id="{BC0A5761-3A2E-4777-B26F-429CB725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01" y="3962400"/>
            <a:ext cx="15621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7849DD66-5DCB-488A-B9AF-7EAD4C404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6" y="1498208"/>
            <a:ext cx="9144000" cy="15636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b="1" dirty="0"/>
              <a:t>At room temperature and pressure, sodium is dissolved in water to give sodium hydroxide and hydrogen.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BCC2F0C-FA68-4D4C-8119-B65F069EA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798" y="4445391"/>
            <a:ext cx="3962400" cy="2307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6E2C55ED-803F-41FD-AD30-D9BC5A05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442" y="4253131"/>
            <a:ext cx="2177268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9FDCDF9-10D5-4D8E-9361-2DBD469D0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6" y="4253131"/>
            <a:ext cx="1966912" cy="2582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FE482D1-2F63-46DA-87D9-660EBECCA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52400"/>
            <a:ext cx="6934200" cy="8572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4400" b="1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Precipitation Reactions</a:t>
            </a:r>
          </a:p>
        </p:txBody>
      </p:sp>
      <p:pic>
        <p:nvPicPr>
          <p:cNvPr id="28675" name="Picture 3" descr="TB04_T01">
            <a:extLst>
              <a:ext uri="{FF2B5EF4-FFF2-40B4-BE49-F238E27FC236}">
                <a16:creationId xmlns:a16="http://schemas.microsoft.com/office/drawing/2014/main" id="{03D4FD10-55A3-4C6C-88CE-ECB8C9CFC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EE3A69A-63E3-4BA2-BEA8-CE00186BB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34124"/>
            <a:ext cx="9144000" cy="5096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Ionic Equations</a:t>
            </a:r>
          </a:p>
          <a:p>
            <a:pPr algn="r">
              <a:buFontTx/>
              <a:buNone/>
            </a:pPr>
            <a:endParaRPr lang="en-US" altLang="en-US" sz="700" b="1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 b="1" dirty="0">
                <a:solidFill>
                  <a:srgbClr val="003399"/>
                </a:solidFill>
              </a:rPr>
              <a:t>Ionic equation</a:t>
            </a:r>
            <a:r>
              <a:rPr lang="en-US" altLang="en-US" sz="2800" dirty="0">
                <a:solidFill>
                  <a:srgbClr val="003399"/>
                </a:solidFill>
              </a:rPr>
              <a:t>: used to highlight  reaction between ions.</a:t>
            </a:r>
          </a:p>
          <a:p>
            <a:pPr>
              <a:spcBef>
                <a:spcPct val="0"/>
              </a:spcBef>
            </a:pPr>
            <a:endParaRPr lang="en-US" altLang="en-US" sz="20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800" b="1" dirty="0">
                <a:solidFill>
                  <a:srgbClr val="003399"/>
                </a:solidFill>
              </a:rPr>
              <a:t>Molecular equation</a:t>
            </a:r>
            <a:r>
              <a:rPr lang="en-US" altLang="en-US" sz="2800" dirty="0">
                <a:solidFill>
                  <a:srgbClr val="003399"/>
                </a:solidFill>
              </a:rPr>
              <a:t>: all species listed as molecules: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3399"/>
                </a:solidFill>
              </a:rPr>
              <a:t>HCl(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 + NaOH(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 </a:t>
            </a:r>
            <a:r>
              <a:rPr lang="en-US" altLang="en-US" sz="2800" dirty="0">
                <a:solidFill>
                  <a:srgbClr val="003399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800" dirty="0">
                <a:solidFill>
                  <a:srgbClr val="003399"/>
                </a:solidFill>
              </a:rPr>
              <a:t> H</a:t>
            </a:r>
            <a:r>
              <a:rPr lang="en-US" altLang="en-US" sz="2800" baseline="-25000" dirty="0">
                <a:solidFill>
                  <a:srgbClr val="003399"/>
                </a:solidFill>
              </a:rPr>
              <a:t>2</a:t>
            </a:r>
            <a:r>
              <a:rPr lang="en-US" altLang="en-US" sz="2800" dirty="0">
                <a:solidFill>
                  <a:srgbClr val="003399"/>
                </a:solidFill>
              </a:rPr>
              <a:t>O(</a:t>
            </a:r>
            <a:r>
              <a:rPr lang="en-US" altLang="en-US" sz="2800" dirty="0">
                <a:solidFill>
                  <a:srgbClr val="003399"/>
                </a:solidFill>
                <a:sym typeface="WP MathA" pitchFamily="2" charset="2"/>
              </a:rPr>
              <a:t>l</a:t>
            </a:r>
            <a:r>
              <a:rPr lang="en-US" altLang="en-US" sz="2800" dirty="0">
                <a:solidFill>
                  <a:srgbClr val="003399"/>
                </a:solidFill>
              </a:rPr>
              <a:t>) + NaCl(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800" b="1" dirty="0">
                <a:solidFill>
                  <a:srgbClr val="003399"/>
                </a:solidFill>
              </a:rPr>
              <a:t>Complete ionic equation</a:t>
            </a:r>
            <a:r>
              <a:rPr lang="en-US" altLang="en-US" sz="2800" dirty="0">
                <a:solidFill>
                  <a:srgbClr val="003399"/>
                </a:solidFill>
              </a:rPr>
              <a:t>: lists </a:t>
            </a:r>
            <a:r>
              <a:rPr lang="en-US" altLang="en-US" sz="2800" i="1" dirty="0">
                <a:solidFill>
                  <a:srgbClr val="FF3300"/>
                </a:solidFill>
              </a:rPr>
              <a:t>all</a:t>
            </a:r>
            <a:r>
              <a:rPr lang="en-US" altLang="en-US" sz="2800" dirty="0">
                <a:solidFill>
                  <a:srgbClr val="003399"/>
                </a:solidFill>
              </a:rPr>
              <a:t> ions: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3399"/>
                </a:solidFill>
              </a:rPr>
              <a:t>H</a:t>
            </a:r>
            <a:r>
              <a:rPr lang="en-US" altLang="en-US" sz="2800" baseline="30000" dirty="0">
                <a:solidFill>
                  <a:srgbClr val="003399"/>
                </a:solidFill>
              </a:rPr>
              <a:t>+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 + Cl</a:t>
            </a:r>
            <a:r>
              <a:rPr lang="en-US" altLang="en-US" sz="2800" baseline="30000" dirty="0">
                <a:solidFill>
                  <a:srgbClr val="003399"/>
                </a:solidFill>
              </a:rPr>
              <a:t>-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 + Na</a:t>
            </a:r>
            <a:r>
              <a:rPr lang="en-US" altLang="en-US" sz="2800" baseline="30000" dirty="0">
                <a:solidFill>
                  <a:srgbClr val="003399"/>
                </a:solidFill>
              </a:rPr>
              <a:t>+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 + OH</a:t>
            </a:r>
            <a:r>
              <a:rPr lang="en-US" altLang="en-US" sz="2800" baseline="30000" dirty="0">
                <a:solidFill>
                  <a:srgbClr val="003399"/>
                </a:solidFill>
              </a:rPr>
              <a:t>-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 </a:t>
            </a:r>
            <a:r>
              <a:rPr lang="en-US" altLang="en-US" sz="2800" dirty="0">
                <a:solidFill>
                  <a:srgbClr val="003399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800" dirty="0">
                <a:solidFill>
                  <a:srgbClr val="003399"/>
                </a:solidFill>
              </a:rPr>
              <a:t> H</a:t>
            </a:r>
            <a:r>
              <a:rPr lang="en-US" altLang="en-US" sz="2800" baseline="-25000" dirty="0">
                <a:solidFill>
                  <a:srgbClr val="003399"/>
                </a:solidFill>
              </a:rPr>
              <a:t>2</a:t>
            </a:r>
            <a:r>
              <a:rPr lang="en-US" altLang="en-US" sz="2800" dirty="0">
                <a:solidFill>
                  <a:srgbClr val="003399"/>
                </a:solidFill>
              </a:rPr>
              <a:t>O(</a:t>
            </a:r>
            <a:r>
              <a:rPr lang="en-US" altLang="en-US" sz="2800" dirty="0">
                <a:solidFill>
                  <a:srgbClr val="003399"/>
                </a:solidFill>
                <a:sym typeface="WP MathA" pitchFamily="2" charset="2"/>
              </a:rPr>
              <a:t>l</a:t>
            </a:r>
            <a:r>
              <a:rPr lang="en-US" altLang="en-US" sz="2800" dirty="0">
                <a:solidFill>
                  <a:srgbClr val="003399"/>
                </a:solidFill>
              </a:rPr>
              <a:t>) + Na</a:t>
            </a:r>
            <a:r>
              <a:rPr lang="en-US" altLang="en-US" sz="2800" baseline="30000" dirty="0">
                <a:solidFill>
                  <a:srgbClr val="003399"/>
                </a:solidFill>
              </a:rPr>
              <a:t>+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 + Cl</a:t>
            </a:r>
            <a:r>
              <a:rPr lang="en-US" altLang="en-US" sz="2800" baseline="30000" dirty="0">
                <a:solidFill>
                  <a:srgbClr val="003399"/>
                </a:solidFill>
              </a:rPr>
              <a:t>-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8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800" b="1" dirty="0">
                <a:solidFill>
                  <a:srgbClr val="003399"/>
                </a:solidFill>
              </a:rPr>
              <a:t>Net ionic equation</a:t>
            </a:r>
            <a:r>
              <a:rPr lang="en-US" altLang="en-US" sz="2800" dirty="0">
                <a:solidFill>
                  <a:srgbClr val="003399"/>
                </a:solidFill>
              </a:rPr>
              <a:t>: lists only </a:t>
            </a:r>
            <a:r>
              <a:rPr lang="en-US" altLang="en-US" sz="2800" i="1" dirty="0">
                <a:solidFill>
                  <a:srgbClr val="FF3300"/>
                </a:solidFill>
              </a:rPr>
              <a:t>unique</a:t>
            </a:r>
            <a:r>
              <a:rPr lang="en-US" altLang="en-US" sz="2800" dirty="0">
                <a:solidFill>
                  <a:srgbClr val="003399"/>
                </a:solidFill>
              </a:rPr>
              <a:t> ions: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srgbClr val="003399"/>
                </a:solidFill>
              </a:rPr>
              <a:t>H</a:t>
            </a:r>
            <a:r>
              <a:rPr lang="en-US" altLang="en-US" sz="2800" baseline="30000" dirty="0">
                <a:solidFill>
                  <a:srgbClr val="003399"/>
                </a:solidFill>
              </a:rPr>
              <a:t>+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 + OH</a:t>
            </a:r>
            <a:r>
              <a:rPr lang="en-US" altLang="en-US" sz="2800" baseline="30000" dirty="0">
                <a:solidFill>
                  <a:srgbClr val="003399"/>
                </a:solidFill>
              </a:rPr>
              <a:t>-</a:t>
            </a:r>
            <a:r>
              <a:rPr lang="en-US" altLang="en-US" sz="2800" dirty="0">
                <a:solidFill>
                  <a:srgbClr val="003399"/>
                </a:solidFill>
              </a:rPr>
              <a:t>(</a:t>
            </a:r>
            <a:r>
              <a:rPr lang="en-US" altLang="en-US" sz="2800" dirty="0" err="1">
                <a:solidFill>
                  <a:srgbClr val="003399"/>
                </a:solidFill>
              </a:rPr>
              <a:t>aq</a:t>
            </a:r>
            <a:r>
              <a:rPr lang="en-US" altLang="en-US" sz="2800" dirty="0">
                <a:solidFill>
                  <a:srgbClr val="003399"/>
                </a:solidFill>
              </a:rPr>
              <a:t>) </a:t>
            </a:r>
            <a:r>
              <a:rPr lang="en-US" altLang="en-US" sz="2800" dirty="0">
                <a:solidFill>
                  <a:srgbClr val="003399"/>
                </a:solidFill>
                <a:sym typeface="Symbol" panose="05050102010706020507" pitchFamily="18" charset="2"/>
              </a:rPr>
              <a:t></a:t>
            </a:r>
            <a:r>
              <a:rPr lang="en-US" altLang="en-US" sz="2800" dirty="0">
                <a:solidFill>
                  <a:srgbClr val="003399"/>
                </a:solidFill>
              </a:rPr>
              <a:t> H</a:t>
            </a:r>
            <a:r>
              <a:rPr lang="en-US" altLang="en-US" sz="2800" baseline="-25000" dirty="0">
                <a:solidFill>
                  <a:srgbClr val="003399"/>
                </a:solidFill>
              </a:rPr>
              <a:t>2</a:t>
            </a:r>
            <a:r>
              <a:rPr lang="en-US" altLang="en-US" sz="2800" dirty="0">
                <a:solidFill>
                  <a:srgbClr val="003399"/>
                </a:solidFill>
              </a:rPr>
              <a:t>O(</a:t>
            </a:r>
            <a:r>
              <a:rPr lang="en-US" altLang="en-US" sz="2800" dirty="0">
                <a:solidFill>
                  <a:srgbClr val="003399"/>
                </a:solidFill>
                <a:sym typeface="WP MathA" pitchFamily="2" charset="2"/>
              </a:rPr>
              <a:t>l</a:t>
            </a:r>
            <a:r>
              <a:rPr lang="en-US" altLang="en-US" sz="2800" dirty="0">
                <a:solidFill>
                  <a:srgbClr val="003399"/>
                </a:solidFill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800" dirty="0">
              <a:solidFill>
                <a:srgbClr val="003399"/>
              </a:solidFill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9DB58E0-5D8C-484A-8120-9339444B8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5700" y="171138"/>
            <a:ext cx="6934200" cy="8572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3200" b="1" dirty="0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Precipitation Reactions</a:t>
            </a:r>
          </a:p>
        </p:txBody>
      </p:sp>
      <p:graphicFrame>
        <p:nvGraphicFramePr>
          <p:cNvPr id="29700" name="Object 1024">
            <a:extLst>
              <a:ext uri="{FF2B5EF4-FFF2-40B4-BE49-F238E27FC236}">
                <a16:creationId xmlns:a16="http://schemas.microsoft.com/office/drawing/2014/main" id="{78110C30-B661-42BB-9D4C-E00CB3D71F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1200" y="3333750"/>
          <a:ext cx="1016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3" imgW="101556" imgH="190417" progId="Equation.3">
                  <p:embed/>
                </p:oleObj>
              </mc:Choice>
              <mc:Fallback>
                <p:oleObj name="Equation" r:id="rId3" imgW="101556" imgH="190417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1200" y="3333750"/>
                        <a:ext cx="101600" cy="190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117BF2B-DE65-4789-AE3E-C97D8E555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970" y="1371600"/>
            <a:ext cx="6280879" cy="537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>
                <a:srgbClr val="003399"/>
              </a:buClr>
            </a:pPr>
            <a:r>
              <a:rPr lang="en-US" altLang="en-US" sz="2400" dirty="0">
                <a:solidFill>
                  <a:srgbClr val="003399"/>
                </a:solidFill>
              </a:rPr>
              <a:t>Solution = solute dissolved in solvent.</a:t>
            </a:r>
          </a:p>
          <a:p>
            <a:pPr>
              <a:spcBef>
                <a:spcPct val="0"/>
              </a:spcBef>
              <a:buClr>
                <a:srgbClr val="003399"/>
              </a:buClr>
            </a:pPr>
            <a:endParaRPr lang="en-US" altLang="en-US" sz="24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99"/>
                </a:solidFill>
              </a:rPr>
              <a:t>Solute: present in smallest amount.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99"/>
                </a:solidFill>
              </a:rPr>
              <a:t>Water as solvent = aqueous solutions.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solidFill>
                <a:srgbClr val="003399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99"/>
                </a:solidFill>
              </a:rPr>
              <a:t>Change concentration by using different amounts of solute and solvent.</a:t>
            </a:r>
          </a:p>
          <a:p>
            <a:pPr>
              <a:spcBef>
                <a:spcPct val="0"/>
              </a:spcBef>
            </a:pPr>
            <a:endParaRPr lang="en-US" altLang="en-US" sz="2400" dirty="0">
              <a:solidFill>
                <a:srgbClr val="003399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rgbClr val="FF3300"/>
                </a:solidFill>
              </a:rPr>
              <a:t>Molarity: Moles of solute per liter or per dm</a:t>
            </a:r>
            <a:r>
              <a:rPr lang="en-US" altLang="en-US" sz="2400" i="1" baseline="30000" dirty="0">
                <a:solidFill>
                  <a:srgbClr val="FF3300"/>
                </a:solidFill>
              </a:rPr>
              <a:t>3 </a:t>
            </a:r>
            <a:r>
              <a:rPr lang="en-US" altLang="en-US" sz="2400" i="1" dirty="0">
                <a:solidFill>
                  <a:srgbClr val="FF3300"/>
                </a:solidFill>
              </a:rPr>
              <a:t>of solution.</a:t>
            </a:r>
          </a:p>
          <a:p>
            <a:pPr>
              <a:spcBef>
                <a:spcPct val="0"/>
              </a:spcBef>
            </a:pPr>
            <a:r>
              <a:rPr lang="en-US" altLang="en-US" sz="2400" dirty="0">
                <a:solidFill>
                  <a:srgbClr val="003399"/>
                </a:solidFill>
              </a:rPr>
              <a:t>If we know: molarity and liters of solution, we can  calculate moles (and mass) of solute.</a:t>
            </a:r>
          </a:p>
          <a:p>
            <a:pPr>
              <a:spcBef>
                <a:spcPct val="0"/>
              </a:spcBef>
            </a:pPr>
            <a:endParaRPr lang="en-US" altLang="en-US" sz="2800" dirty="0">
              <a:solidFill>
                <a:srgbClr val="003399"/>
              </a:solidFill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6D3FC31-8C43-42D3-B38F-C95CF73C9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848"/>
            <a:ext cx="9144000" cy="9334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en-US" sz="3200" b="1" dirty="0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Concentrations of Solutions – Molar and Mass Conc.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1DC4B6F-5A55-40A2-A5E2-7483BB6F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986" y="1439901"/>
            <a:ext cx="3028013" cy="514078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A051F9D-48EC-4E2E-8F71-4829CC9FB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11510"/>
            <a:ext cx="9144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buFontTx/>
              <a:buNone/>
            </a:pPr>
            <a:endParaRPr lang="en-US" altLang="en-US" sz="2800" b="1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 algn="r">
              <a:buFontTx/>
              <a:buNone/>
            </a:pPr>
            <a:endParaRPr lang="en-US" altLang="en-US" sz="2800" b="1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Clr>
                <a:srgbClr val="003399"/>
              </a:buClr>
            </a:pPr>
            <a:r>
              <a:rPr lang="en-US" altLang="en-US" sz="2800" dirty="0">
                <a:solidFill>
                  <a:srgbClr val="003399"/>
                </a:solidFill>
              </a:rPr>
              <a:t>Since the number of moles are the same in dilute and concentrated solutions, we can derive the dilution formula.</a:t>
            </a:r>
          </a:p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3399"/>
                </a:solidFill>
              </a:rPr>
              <a:t>So: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 err="1">
                <a:solidFill>
                  <a:srgbClr val="003399"/>
                </a:solidFill>
              </a:rPr>
              <a:t>M</a:t>
            </a:r>
            <a:r>
              <a:rPr lang="en-US" altLang="en-US" sz="2400" baseline="-25000" dirty="0" err="1">
                <a:solidFill>
                  <a:srgbClr val="003399"/>
                </a:solidFill>
              </a:rPr>
              <a:t>dilute</a:t>
            </a:r>
            <a:r>
              <a:rPr lang="en-US" altLang="en-US" sz="2400" i="1" dirty="0" err="1">
                <a:solidFill>
                  <a:srgbClr val="003399"/>
                </a:solidFill>
              </a:rPr>
              <a:t>V</a:t>
            </a:r>
            <a:r>
              <a:rPr lang="en-US" altLang="en-US" sz="2400" baseline="-25000" dirty="0" err="1">
                <a:solidFill>
                  <a:srgbClr val="003399"/>
                </a:solidFill>
              </a:rPr>
              <a:t>dilute</a:t>
            </a:r>
            <a:r>
              <a:rPr lang="en-US" altLang="en-US" sz="2400" dirty="0">
                <a:solidFill>
                  <a:srgbClr val="003399"/>
                </a:solidFill>
              </a:rPr>
              <a:t> = moles = </a:t>
            </a:r>
            <a:r>
              <a:rPr lang="en-US" altLang="en-US" sz="2400" i="1" dirty="0" err="1">
                <a:solidFill>
                  <a:srgbClr val="003399"/>
                </a:solidFill>
              </a:rPr>
              <a:t>M</a:t>
            </a:r>
            <a:r>
              <a:rPr lang="en-US" altLang="en-US" sz="2400" baseline="-25000" dirty="0" err="1">
                <a:solidFill>
                  <a:srgbClr val="003399"/>
                </a:solidFill>
              </a:rPr>
              <a:t>concentrated</a:t>
            </a:r>
            <a:r>
              <a:rPr lang="en-US" altLang="en-US" sz="2400" i="1" dirty="0" err="1">
                <a:solidFill>
                  <a:srgbClr val="003399"/>
                </a:solidFill>
              </a:rPr>
              <a:t>V</a:t>
            </a:r>
            <a:r>
              <a:rPr lang="en-US" altLang="en-US" sz="2400" baseline="-25000" dirty="0" err="1">
                <a:solidFill>
                  <a:srgbClr val="003399"/>
                </a:solidFill>
              </a:rPr>
              <a:t>concentrated</a:t>
            </a:r>
            <a:endParaRPr lang="en-US" altLang="en-US" sz="3600" baseline="-25000" dirty="0">
              <a:solidFill>
                <a:srgbClr val="003399"/>
              </a:solidFill>
            </a:endParaRP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2800" dirty="0">
              <a:solidFill>
                <a:srgbClr val="003399"/>
              </a:solidFill>
            </a:endParaRP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E9834A1-8015-46A3-B6F0-777A0B845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3780"/>
            <a:ext cx="9144000" cy="93345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en-US" sz="3200" b="1" dirty="0">
                <a:solidFill>
                  <a:srgbClr val="FF9B07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rPr>
              <a:t>Concentrations of Solutions and dilution principle</a:t>
            </a:r>
          </a:p>
        </p:txBody>
      </p:sp>
      <p:graphicFrame>
        <p:nvGraphicFramePr>
          <p:cNvPr id="7" name="Object 1024">
            <a:extLst>
              <a:ext uri="{FF2B5EF4-FFF2-40B4-BE49-F238E27FC236}">
                <a16:creationId xmlns:a16="http://schemas.microsoft.com/office/drawing/2014/main" id="{F7F3E7A4-6C5C-4334-8A13-F827CC262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547238"/>
              </p:ext>
            </p:extLst>
          </p:nvPr>
        </p:nvGraphicFramePr>
        <p:xfrm>
          <a:off x="1828800" y="1511510"/>
          <a:ext cx="54864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Equation" r:id="rId3" imgW="5486400" imgH="825500" progId="Equation.3">
                  <p:embed/>
                </p:oleObj>
              </mc:Choice>
              <mc:Fallback>
                <p:oleObj name="Equation" r:id="rId3" imgW="5486400" imgH="825500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511510"/>
                        <a:ext cx="5486400" cy="825500"/>
                      </a:xfrm>
                      <a:prstGeom prst="rect">
                        <a:avLst/>
                      </a:prstGeom>
                      <a:solidFill>
                        <a:schemeClr val="hlink">
                          <a:alpha val="50195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group of beakers with different colored liquids in them&#10;&#10;Description automatically generated with low confidence">
            <a:extLst>
              <a:ext uri="{FF2B5EF4-FFF2-40B4-BE49-F238E27FC236}">
                <a16:creationId xmlns:a16="http://schemas.microsoft.com/office/drawing/2014/main" id="{F9407D36-6BEB-48F9-8C6A-4C1D7CA24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4365735"/>
            <a:ext cx="9144000" cy="25577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92262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Writing &amp; Balancing Chemical Equations (Calculations)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00572"/>
            <a:ext cx="9144000" cy="4572000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ea typeface="MS Mincho" charset="-128"/>
              </a:rPr>
              <a:t>Rules for writing and balancing equations: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>
                <a:ea typeface="MS Mincho" charset="-128"/>
              </a:rPr>
              <a:t>Formulas of substances in the equation MUST BE CORRECTLY WRITTEN and not be altered during balancing.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>
                <a:ea typeface="MS Mincho" charset="-128"/>
              </a:rPr>
              <a:t>Use SMALLEST INTEGER coefficients to balance equations; coefficient “1” need not be indicated;</a:t>
            </a:r>
            <a:endParaRPr lang="en-US" altLang="en-US" sz="1200" dirty="0">
              <a:ea typeface="MS Mincho" charset="-128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ea typeface="MS Mincho" charset="-128"/>
              </a:rPr>
              <a:t>Helpful steps in balancing equations:</a:t>
            </a: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>
                <a:ea typeface="MS Mincho" charset="-128"/>
              </a:rPr>
              <a:t>Begin with the compound that contains the most types of atoms.</a:t>
            </a:r>
            <a:endParaRPr lang="en-US" altLang="en-US" sz="2000" dirty="0">
              <a:ea typeface="Courier New" charset="0"/>
              <a:cs typeface="Courier New" charset="0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>
                <a:ea typeface="MS Mincho" charset="-128"/>
              </a:rPr>
              <a:t>Balance atoms that appear only once on each side of the arrow.</a:t>
            </a:r>
            <a:endParaRPr lang="en-US" altLang="en-US" sz="2000" dirty="0">
              <a:ea typeface="Times New Roman" charset="0"/>
              <a:cs typeface="Times New Roman" charset="0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>
                <a:ea typeface="MS Mincho" charset="-128"/>
              </a:rPr>
              <a:t>Then balance atoms that appear more than once on either side.</a:t>
            </a:r>
            <a:endParaRPr lang="en-US" altLang="en-US" sz="2000" dirty="0">
              <a:ea typeface="Times New Roman" charset="0"/>
              <a:cs typeface="Times New Roman" charset="0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>
                <a:ea typeface="MS Mincho" charset="-128"/>
              </a:rPr>
              <a:t>Balance free elements last.</a:t>
            </a:r>
            <a:endParaRPr lang="en-US" altLang="en-US" sz="2000" dirty="0">
              <a:ea typeface="Times New Roman" charset="0"/>
              <a:cs typeface="Times New Roman" charset="0"/>
            </a:endParaRPr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000" dirty="0">
                <a:ea typeface="MS Mincho" charset="-128"/>
              </a:rPr>
              <a:t>Finally, check that smallest whole number coefficients are used; if a fraction occurs after all atoms are balanced, multiply the entire equation by a factor that would remove the fraction</a:t>
            </a:r>
            <a:r>
              <a:rPr lang="en-US" altLang="en-US" sz="20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Placeholder 1" descr="CNX_Chem_04_01_rxn2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2" r="-2452"/>
          <a:stretch>
            <a:fillRect/>
          </a:stretch>
        </p:blipFill>
        <p:spPr>
          <a:xfrm>
            <a:off x="542926" y="2667000"/>
            <a:ext cx="8072438" cy="3605213"/>
          </a:xfrm>
        </p:spPr>
      </p:pic>
      <p:sp>
        <p:nvSpPr>
          <p:cNvPr id="5123" name="Text Placeholder 6"/>
          <p:cNvSpPr txBox="1">
            <a:spLocks/>
          </p:cNvSpPr>
          <p:nvPr/>
        </p:nvSpPr>
        <p:spPr bwMode="auto">
          <a:xfrm>
            <a:off x="552450" y="609600"/>
            <a:ext cx="8062913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Clr>
                <a:srgbClr val="6CB255"/>
              </a:buClr>
              <a:buSzPct val="85000"/>
            </a:pPr>
            <a:r>
              <a:rPr lang="en-US" altLang="en-US" sz="2800" dirty="0">
                <a:solidFill>
                  <a:srgbClr val="000000"/>
                </a:solidFill>
                <a:ea typeface="MS PGothic" charset="-128"/>
              </a:rPr>
              <a:t>The reaction between methane and oxygen gas that yields carbon dioxide and water (bottom) is given in the form of a chemical equation shown below (top):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79715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Chemical Equation #1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87082"/>
            <a:ext cx="9144000" cy="45720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Describe the reaction:</a:t>
            </a:r>
          </a:p>
          <a:p>
            <a:pPr lvl="1" eaLnBrk="1" hangingPunct="1">
              <a:buFontTx/>
              <a:buNone/>
            </a:pPr>
            <a:r>
              <a:rPr lang="en-US" altLang="en-US" dirty="0"/>
              <a:t>	“Magnesium reacts with oxygen gas to form solid magnesium oxide.”</a:t>
            </a:r>
          </a:p>
          <a:p>
            <a:pPr eaLnBrk="1" hangingPunct="1"/>
            <a:r>
              <a:rPr lang="en-US" altLang="en-US" sz="2400" dirty="0"/>
              <a:t>Chemical identity of reactants and products (in correct symbols and formulas)</a:t>
            </a:r>
            <a:r>
              <a:rPr lang="en-US" altLang="en-US" sz="2800" dirty="0"/>
              <a:t>: </a:t>
            </a:r>
          </a:p>
          <a:p>
            <a:pPr eaLnBrk="1" hangingPunct="1"/>
            <a:r>
              <a:rPr lang="en-US" altLang="en-US" sz="2800" dirty="0"/>
              <a:t>Reactants = Mg</a:t>
            </a:r>
            <a:r>
              <a:rPr lang="en-US" altLang="en-US" sz="2000" dirty="0"/>
              <a:t>(s)</a:t>
            </a:r>
            <a:r>
              <a:rPr lang="en-US" altLang="en-US" sz="2800" dirty="0"/>
              <a:t> and O</a:t>
            </a:r>
            <a:r>
              <a:rPr lang="en-US" altLang="en-US" sz="2800" baseline="-18000" dirty="0">
                <a:sym typeface="Wingdings" charset="2"/>
              </a:rPr>
              <a:t>2</a:t>
            </a:r>
            <a:r>
              <a:rPr lang="en-US" altLang="en-US" sz="2000" dirty="0">
                <a:sym typeface="Wingdings" charset="2"/>
              </a:rPr>
              <a:t>(g)</a:t>
            </a:r>
            <a:r>
              <a:rPr lang="en-US" altLang="en-US" sz="2800" dirty="0"/>
              <a:t>; </a:t>
            </a:r>
          </a:p>
          <a:p>
            <a:pPr eaLnBrk="1" hangingPunct="1"/>
            <a:r>
              <a:rPr lang="en-US" altLang="en-US" sz="2800" dirty="0"/>
              <a:t>Product = </a:t>
            </a:r>
            <a:r>
              <a:rPr lang="en-US" altLang="en-US" sz="2800" dirty="0" err="1"/>
              <a:t>MgO</a:t>
            </a:r>
            <a:r>
              <a:rPr lang="en-US" altLang="en-US" sz="2000" dirty="0"/>
              <a:t>(s)</a:t>
            </a:r>
          </a:p>
          <a:p>
            <a:pPr eaLnBrk="1" hangingPunct="1"/>
            <a:r>
              <a:rPr lang="en-US" altLang="en-US" sz="2800" dirty="0"/>
              <a:t>Chemical equation: Mg</a:t>
            </a:r>
            <a:r>
              <a:rPr lang="en-US" altLang="en-US" sz="2000" dirty="0"/>
              <a:t>(s)</a:t>
            </a:r>
            <a:r>
              <a:rPr lang="en-US" altLang="en-US" sz="2800" dirty="0"/>
              <a:t> + O</a:t>
            </a:r>
            <a:r>
              <a:rPr lang="en-US" altLang="en-US" sz="2800" baseline="-18000" dirty="0">
                <a:sym typeface="Wingdings" charset="2"/>
              </a:rPr>
              <a:t>2</a:t>
            </a:r>
            <a:r>
              <a:rPr lang="en-US" altLang="en-US" sz="2000" dirty="0"/>
              <a:t>(g)</a:t>
            </a:r>
            <a:r>
              <a:rPr lang="en-US" altLang="en-US" sz="2800" dirty="0"/>
              <a:t> </a:t>
            </a:r>
            <a:r>
              <a:rPr lang="en-US" altLang="en-US" sz="2800" dirty="0">
                <a:sym typeface="Symbol" charset="2"/>
              </a:rPr>
              <a:t></a:t>
            </a:r>
            <a:r>
              <a:rPr lang="en-US" altLang="en-US" sz="2800" dirty="0">
                <a:sym typeface="Wingdings" charset="2"/>
              </a:rPr>
              <a:t> </a:t>
            </a:r>
            <a:r>
              <a:rPr lang="en-US" altLang="en-US" sz="2800" dirty="0" err="1">
                <a:sym typeface="Wingdings" charset="2"/>
              </a:rPr>
              <a:t>MgO</a:t>
            </a:r>
            <a:r>
              <a:rPr lang="en-US" altLang="en-US" sz="2000" dirty="0">
                <a:sym typeface="Wingdings" charset="2"/>
              </a:rPr>
              <a:t>(s)</a:t>
            </a:r>
          </a:p>
          <a:p>
            <a:pPr eaLnBrk="1" hangingPunct="1"/>
            <a:r>
              <a:rPr lang="en-US" altLang="en-US" sz="2800" dirty="0">
                <a:sym typeface="Wingdings" charset="2"/>
              </a:rPr>
              <a:t>Balanced equation: 2Mg</a:t>
            </a:r>
            <a:r>
              <a:rPr lang="en-US" altLang="en-US" sz="2000" dirty="0">
                <a:sym typeface="Wingdings" charset="2"/>
              </a:rPr>
              <a:t>(s)</a:t>
            </a:r>
            <a:r>
              <a:rPr lang="en-US" altLang="en-US" sz="2800" dirty="0">
                <a:sym typeface="Wingdings" charset="2"/>
              </a:rPr>
              <a:t> + </a:t>
            </a:r>
            <a:r>
              <a:rPr lang="en-US" altLang="en-US" sz="2800" dirty="0"/>
              <a:t>O</a:t>
            </a:r>
            <a:r>
              <a:rPr lang="en-US" altLang="en-US" sz="2800" baseline="-18000" dirty="0">
                <a:sym typeface="Wingdings" charset="2"/>
              </a:rPr>
              <a:t>2</a:t>
            </a:r>
            <a:r>
              <a:rPr lang="en-US" altLang="en-US" sz="2000" dirty="0"/>
              <a:t>(g)</a:t>
            </a:r>
            <a:r>
              <a:rPr lang="en-US" altLang="en-US" sz="2800" dirty="0"/>
              <a:t> </a:t>
            </a:r>
            <a:r>
              <a:rPr lang="en-US" altLang="en-US" sz="2800" dirty="0">
                <a:sym typeface="Symbol" charset="2"/>
              </a:rPr>
              <a:t></a:t>
            </a:r>
            <a:r>
              <a:rPr lang="en-US" altLang="en-US" sz="2800" dirty="0">
                <a:sym typeface="Wingdings" charset="2"/>
              </a:rPr>
              <a:t> 2MgO</a:t>
            </a:r>
            <a:r>
              <a:rPr lang="en-US" altLang="en-US" sz="2000" dirty="0">
                <a:sym typeface="Wingdings" charset="2"/>
              </a:rPr>
              <a:t>(s)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Chemical Equation #2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3405"/>
            <a:ext cx="9144000" cy="42672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Describe the reaction:</a:t>
            </a:r>
          </a:p>
          <a:p>
            <a:pPr lvl="1" eaLnBrk="1" hangingPunct="1">
              <a:buFontTx/>
              <a:buNone/>
            </a:pPr>
            <a:r>
              <a:rPr lang="en-US" altLang="en-US" dirty="0"/>
              <a:t>	Lithium reacts with nitrogen gas to form solid lithium nitride: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400" dirty="0"/>
              <a:t>Chemical identity (in correct symbols and formulas)</a:t>
            </a:r>
            <a:r>
              <a:rPr lang="en-US" altLang="en-US" sz="2800" dirty="0"/>
              <a:t>: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Reactants = Li</a:t>
            </a:r>
            <a:r>
              <a:rPr lang="en-US" altLang="en-US" sz="2000" dirty="0"/>
              <a:t>(s)</a:t>
            </a:r>
            <a:r>
              <a:rPr lang="en-US" altLang="en-US" sz="2800" dirty="0"/>
              <a:t> and N</a:t>
            </a:r>
            <a:r>
              <a:rPr lang="en-US" altLang="en-US" sz="2800" baseline="-18000" dirty="0">
                <a:sym typeface="Wingdings" charset="2"/>
              </a:rPr>
              <a:t>2</a:t>
            </a:r>
            <a:r>
              <a:rPr lang="en-US" altLang="en-US" sz="2000" dirty="0">
                <a:sym typeface="Wingdings" charset="2"/>
              </a:rPr>
              <a:t>(g)</a:t>
            </a:r>
            <a:r>
              <a:rPr lang="en-US" altLang="en-US" sz="2800" dirty="0"/>
              <a:t>;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altLang="en-US" sz="2800" dirty="0"/>
              <a:t>Product = Li</a:t>
            </a:r>
            <a:r>
              <a:rPr lang="en-US" altLang="en-US" sz="2800" baseline="-18000" dirty="0"/>
              <a:t>3</a:t>
            </a:r>
            <a:r>
              <a:rPr lang="en-US" altLang="en-US" sz="2800" dirty="0"/>
              <a:t>N</a:t>
            </a:r>
            <a:r>
              <a:rPr lang="en-US" altLang="en-US" sz="2000" dirty="0"/>
              <a:t>(s)</a:t>
            </a:r>
          </a:p>
          <a:p>
            <a:pPr eaLnBrk="1" hangingPunct="1"/>
            <a:r>
              <a:rPr lang="en-US" altLang="en-US" sz="2800" dirty="0"/>
              <a:t>Chemical equation: Li</a:t>
            </a:r>
            <a:r>
              <a:rPr lang="en-US" altLang="en-US" sz="2000" dirty="0"/>
              <a:t>(s)</a:t>
            </a:r>
            <a:r>
              <a:rPr lang="en-US" altLang="en-US" sz="2800" dirty="0"/>
              <a:t> + N</a:t>
            </a:r>
            <a:r>
              <a:rPr lang="en-US" altLang="en-US" sz="2800" baseline="-18000" dirty="0">
                <a:sym typeface="Wingdings" charset="2"/>
              </a:rPr>
              <a:t>2</a:t>
            </a:r>
            <a:r>
              <a:rPr lang="en-US" altLang="en-US" sz="2000" dirty="0"/>
              <a:t>(g)</a:t>
            </a:r>
            <a:r>
              <a:rPr lang="en-US" altLang="en-US" sz="2800" dirty="0"/>
              <a:t> </a:t>
            </a:r>
            <a:r>
              <a:rPr lang="en-US" altLang="en-US" sz="2800" dirty="0">
                <a:sym typeface="Symbol" charset="2"/>
              </a:rPr>
              <a:t></a:t>
            </a:r>
            <a:r>
              <a:rPr lang="en-US" altLang="en-US" sz="2800" dirty="0">
                <a:sym typeface="Wingdings" charset="2"/>
              </a:rPr>
              <a:t> </a:t>
            </a:r>
            <a:r>
              <a:rPr lang="en-US" altLang="en-US" sz="2800" dirty="0"/>
              <a:t>Li</a:t>
            </a:r>
            <a:r>
              <a:rPr lang="en-US" altLang="en-US" sz="2800" baseline="-18000" dirty="0"/>
              <a:t>3</a:t>
            </a:r>
            <a:r>
              <a:rPr lang="en-US" altLang="en-US" sz="2800" dirty="0"/>
              <a:t>N</a:t>
            </a:r>
            <a:r>
              <a:rPr lang="en-US" altLang="en-US" sz="2000" dirty="0">
                <a:sym typeface="Wingdings" charset="2"/>
              </a:rPr>
              <a:t>(s)</a:t>
            </a:r>
          </a:p>
          <a:p>
            <a:pPr eaLnBrk="1" hangingPunct="1"/>
            <a:r>
              <a:rPr lang="en-US" altLang="en-US" sz="2800" dirty="0">
                <a:sym typeface="Wingdings" charset="2"/>
              </a:rPr>
              <a:t>Balanced equation: 6</a:t>
            </a:r>
            <a:r>
              <a:rPr lang="en-US" altLang="en-US" sz="2800" dirty="0"/>
              <a:t>Li</a:t>
            </a:r>
            <a:r>
              <a:rPr lang="en-US" altLang="en-US" sz="2000" dirty="0"/>
              <a:t>(s)</a:t>
            </a:r>
            <a:r>
              <a:rPr lang="en-US" altLang="en-US" sz="2800" dirty="0"/>
              <a:t> + N</a:t>
            </a:r>
            <a:r>
              <a:rPr lang="en-US" altLang="en-US" sz="2800" baseline="-18000" dirty="0">
                <a:sym typeface="Wingdings" charset="2"/>
              </a:rPr>
              <a:t>2</a:t>
            </a:r>
            <a:r>
              <a:rPr lang="en-US" altLang="en-US" sz="2000" dirty="0"/>
              <a:t>(g)</a:t>
            </a:r>
            <a:r>
              <a:rPr lang="en-US" altLang="en-US" sz="2800" dirty="0"/>
              <a:t> </a:t>
            </a:r>
            <a:r>
              <a:rPr lang="en-US" altLang="en-US" sz="2800" dirty="0">
                <a:sym typeface="Symbol" charset="2"/>
              </a:rPr>
              <a:t></a:t>
            </a:r>
            <a:r>
              <a:rPr lang="en-US" altLang="en-US" sz="2800" dirty="0">
                <a:sym typeface="Wingdings" charset="2"/>
              </a:rPr>
              <a:t> 2 </a:t>
            </a:r>
            <a:r>
              <a:rPr lang="en-US" altLang="en-US" sz="2800" dirty="0"/>
              <a:t>Li</a:t>
            </a:r>
            <a:r>
              <a:rPr lang="en-US" altLang="en-US" sz="2800" baseline="-18000" dirty="0"/>
              <a:t>3</a:t>
            </a:r>
            <a:r>
              <a:rPr lang="en-US" altLang="en-US" sz="2800" dirty="0"/>
              <a:t>N</a:t>
            </a:r>
            <a:r>
              <a:rPr lang="en-US" altLang="en-US" sz="2000" dirty="0">
                <a:sym typeface="Wingdings" charset="2"/>
              </a:rPr>
              <a:t>(s)</a:t>
            </a:r>
          </a:p>
          <a:p>
            <a:pPr eaLnBrk="1" hangingPunct="1"/>
            <a:endParaRPr lang="en-US" altLang="en-US" sz="2000" dirty="0">
              <a:sym typeface="Wingdings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Chemical Equation #3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207476"/>
                <a:ext cx="9144000" cy="4419600"/>
              </a:xfrm>
            </p:spPr>
            <p:txBody>
              <a:bodyPr/>
              <a:lstStyle/>
              <a:p>
                <a:r>
                  <a:rPr lang="en-US" sz="2800" dirty="0"/>
                  <a:t>Describing the reaction:</a:t>
                </a:r>
              </a:p>
              <a:p>
                <a:pPr marL="457200" lvl="1" indent="0">
                  <a:buNone/>
                </a:pPr>
                <a:r>
                  <a:rPr lang="en-US" sz="2400" dirty="0"/>
                  <a:t>“Acetylene gas (C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) burns in air (reacts with oxygen gas) to form carbon dioxide gas and water vapor.”</a:t>
                </a:r>
              </a:p>
              <a:p>
                <a:r>
                  <a:rPr lang="en-US" sz="2400" dirty="0"/>
                  <a:t>Equation: 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2</a:t>
                </a:r>
                <a:r>
                  <a:rPr lang="en-US" sz="1800" dirty="0"/>
                  <a:t>(g)</a:t>
                </a:r>
                <a:r>
                  <a:rPr lang="en-US" sz="2400" dirty="0"/>
                  <a:t> + O</a:t>
                </a:r>
                <a:r>
                  <a:rPr lang="en-US" sz="2400" baseline="-25000" dirty="0"/>
                  <a:t>2</a:t>
                </a:r>
                <a:r>
                  <a:rPr lang="en-US" sz="1800" dirty="0"/>
                  <a:t>(g)  </a:t>
                </a:r>
                <a:r>
                  <a:rPr lang="en-US" altLang="en-US" sz="2400" dirty="0">
                    <a:sym typeface="Symbol" charset="2"/>
                  </a:rPr>
                  <a:t></a:t>
                </a:r>
                <a:r>
                  <a:rPr lang="en-US" sz="2400" dirty="0">
                    <a:sym typeface="Wingdings"/>
                  </a:rPr>
                  <a:t>CO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  +  H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2400" dirty="0">
                    <a:sym typeface="Wingdings"/>
                  </a:rPr>
                  <a:t>O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;</a:t>
                </a:r>
              </a:p>
              <a:p>
                <a:r>
                  <a:rPr lang="en-US" sz="2400" dirty="0">
                    <a:sym typeface="Wingdings"/>
                  </a:rPr>
                  <a:t>Balancing: (balance the C, H, followed by O)</a:t>
                </a:r>
              </a:p>
              <a:p>
                <a:pPr marL="457200" lvl="1" indent="0">
                  <a:buNone/>
                </a:pPr>
                <a:r>
                  <a:rPr lang="en-US" sz="2400" dirty="0"/>
                  <a:t>	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2</a:t>
                </a:r>
                <a:r>
                  <a:rPr lang="en-US" sz="1800" dirty="0"/>
                  <a:t>(g)</a:t>
                </a:r>
                <a:r>
                  <a:rPr lang="en-US" sz="2400" dirty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5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O</a:t>
                </a:r>
                <a:r>
                  <a:rPr lang="en-US" sz="2400" baseline="-25000" dirty="0"/>
                  <a:t>2</a:t>
                </a:r>
                <a:r>
                  <a:rPr lang="en-US" sz="1800" dirty="0"/>
                  <a:t>(g)</a:t>
                </a:r>
                <a:r>
                  <a:rPr lang="en-US" altLang="en-US" sz="2400" dirty="0">
                    <a:sym typeface="Symbol" charset="2"/>
                  </a:rPr>
                  <a:t></a:t>
                </a:r>
                <a:r>
                  <a:rPr lang="en-US" altLang="en-US" sz="2400" dirty="0">
                    <a:sym typeface="Wingdings" charset="2"/>
                  </a:rPr>
                  <a:t> 2</a:t>
                </a:r>
                <a:r>
                  <a:rPr lang="en-US" sz="2400" dirty="0">
                    <a:sym typeface="Wingdings"/>
                  </a:rPr>
                  <a:t>CO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+  H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2400" dirty="0">
                    <a:sym typeface="Wingdings"/>
                  </a:rPr>
                  <a:t>O</a:t>
                </a:r>
                <a:r>
                  <a:rPr lang="en-US" sz="1800" dirty="0"/>
                  <a:t>(g)</a:t>
                </a:r>
                <a:r>
                  <a:rPr lang="en-US" sz="2000" dirty="0">
                    <a:sym typeface="Wingdings"/>
                  </a:rPr>
                  <a:t>;</a:t>
                </a:r>
              </a:p>
              <a:p>
                <a:r>
                  <a:rPr lang="en-US" sz="2400" dirty="0">
                    <a:sym typeface="Wingdings"/>
                  </a:rPr>
                  <a:t>Multiply equation by 2 to remove fraction and obtain the final equation:</a:t>
                </a:r>
              </a:p>
              <a:p>
                <a:pPr marL="457200" lvl="1" indent="0">
                  <a:buNone/>
                </a:pPr>
                <a:r>
                  <a:rPr lang="en-US" sz="2400" dirty="0"/>
                  <a:t>	2C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2</a:t>
                </a:r>
                <a:r>
                  <a:rPr lang="en-US" sz="1600" dirty="0"/>
                  <a:t>(g)</a:t>
                </a:r>
                <a:r>
                  <a:rPr lang="en-US" sz="2400" dirty="0"/>
                  <a:t>+ 5 O</a:t>
                </a:r>
                <a:r>
                  <a:rPr lang="en-US" sz="2400" baseline="-25000" dirty="0"/>
                  <a:t>2</a:t>
                </a:r>
                <a:r>
                  <a:rPr lang="en-US" sz="1600" dirty="0"/>
                  <a:t>(g)</a:t>
                </a:r>
                <a:r>
                  <a:rPr lang="en-US" altLang="en-US" sz="2400" dirty="0">
                    <a:sym typeface="Symbol" charset="2"/>
                  </a:rPr>
                  <a:t></a:t>
                </a:r>
                <a:r>
                  <a:rPr lang="en-US" altLang="en-US" sz="2400" dirty="0">
                    <a:sym typeface="Wingdings" charset="2"/>
                  </a:rPr>
                  <a:t> 4</a:t>
                </a:r>
                <a:r>
                  <a:rPr lang="en-US" sz="2400" dirty="0">
                    <a:sym typeface="Wingdings"/>
                  </a:rPr>
                  <a:t>CO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16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+  2H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2400" dirty="0">
                    <a:sym typeface="Wingdings"/>
                  </a:rPr>
                  <a:t>O</a:t>
                </a:r>
                <a:r>
                  <a:rPr lang="en-US" sz="1600" dirty="0"/>
                  <a:t>(g)</a:t>
                </a:r>
                <a:r>
                  <a:rPr lang="en-US" sz="1800" dirty="0">
                    <a:sym typeface="Wingdings"/>
                  </a:rPr>
                  <a:t>;</a:t>
                </a:r>
              </a:p>
              <a:p>
                <a:endParaRPr lang="en-US" sz="2400" dirty="0">
                  <a:sym typeface="Wingdings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07476"/>
                <a:ext cx="9144000" cy="4419600"/>
              </a:xfrm>
              <a:blipFill>
                <a:blip r:embed="rId2"/>
                <a:stretch>
                  <a:fillRect b="-20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39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545605"/>
            <a:ext cx="856648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ClrTx/>
              <a:buFont typeface="Wingdings" panose="05000000000000000000" pitchFamily="2" charset="2"/>
              <a:buChar char="v"/>
              <a:defRPr/>
            </a:pPr>
            <a:r>
              <a:rPr lang="en-US" altLang="en-US" sz="1800" kern="1200" dirty="0" smtClean="0">
                <a:solidFill>
                  <a:srgbClr val="002060"/>
                </a:solidFill>
                <a:latin typeface="Arial" panose="020B0604020202020204" pitchFamily="34" charset="0"/>
              </a:rPr>
              <a:t>Electronegativity </a:t>
            </a:r>
            <a:r>
              <a:rPr lang="en-US" altLang="en-US" sz="1800" kern="1200" dirty="0">
                <a:solidFill>
                  <a:srgbClr val="002060"/>
                </a:solidFill>
                <a:latin typeface="Arial" panose="020B0604020202020204" pitchFamily="34" charset="0"/>
              </a:rPr>
              <a:t>difference determines chemical </a:t>
            </a:r>
            <a:r>
              <a:rPr lang="en-US" altLang="en-US" sz="1800" kern="1200" dirty="0" smtClean="0">
                <a:solidFill>
                  <a:srgbClr val="002060"/>
                </a:solidFill>
                <a:latin typeface="Arial" panose="020B0604020202020204" pitchFamily="34" charset="0"/>
              </a:rPr>
              <a:t>products.</a:t>
            </a:r>
          </a:p>
          <a:p>
            <a:pPr marL="457200" lvl="1">
              <a:buClrTx/>
              <a:defRPr/>
            </a:pPr>
            <a:endParaRPr lang="en-US" altLang="en-US" sz="1800" kern="1200" dirty="0" smtClean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457200" lvl="1">
              <a:buClrTx/>
              <a:defRPr/>
            </a:pPr>
            <a:r>
              <a:rPr lang="en-US" altLang="en-US" sz="1800" kern="1200" dirty="0" smtClean="0">
                <a:solidFill>
                  <a:srgbClr val="002060"/>
                </a:solidFill>
                <a:latin typeface="Arial" panose="020B0604020202020204" pitchFamily="34" charset="0"/>
              </a:rPr>
              <a:t>Example</a:t>
            </a:r>
            <a:endParaRPr lang="en-US" altLang="en-US" sz="1800" kern="1200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1371600" lvl="2" indent="-457200">
              <a:buClr>
                <a:srgbClr val="000099"/>
              </a:buClr>
              <a:defRPr/>
            </a:pPr>
            <a:r>
              <a:rPr lang="en-US" altLang="en-US" sz="1600" kern="1200" dirty="0">
                <a:solidFill>
                  <a:srgbClr val="002060"/>
                </a:solidFill>
                <a:latin typeface="Arial" panose="020B0604020202020204" pitchFamily="34" charset="0"/>
              </a:rPr>
              <a:t>	Halides are expected to react similarly with water, but there are some important differences. Why?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7A131B16-F903-4FE7-8C30-651E44A2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79" y="3075057"/>
            <a:ext cx="526732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96252" y="4312078"/>
            <a:ext cx="9047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Mnemonic for the most electronegative elements on the periodic table starting with the most electronegative on the top is 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FONCLBRISCH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which stands for 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fluorine, oxygen, nitrogen, chlorine, bromine, iodine, sulfur, carbon, and hydrogen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4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Chemical Equation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4343400"/>
          </a:xfrm>
        </p:spPr>
        <p:txBody>
          <a:bodyPr/>
          <a:lstStyle/>
          <a:p>
            <a:r>
              <a:rPr lang="en-US" sz="2800" dirty="0"/>
              <a:t>Describing the reaction:</a:t>
            </a:r>
          </a:p>
          <a:p>
            <a:pPr marL="457200" lvl="1" indent="0">
              <a:buNone/>
            </a:pPr>
            <a:r>
              <a:rPr lang="en-US" sz="2400" dirty="0"/>
              <a:t>“Ammonia (NH</a:t>
            </a:r>
            <a:r>
              <a:rPr lang="en-US" sz="2400" baseline="-25000" dirty="0"/>
              <a:t>3</a:t>
            </a:r>
            <a:r>
              <a:rPr lang="en-US" sz="2400" dirty="0"/>
              <a:t>) reacts with oxygen gas to produce nitrogen monoxide gas and water vapor.”</a:t>
            </a:r>
          </a:p>
          <a:p>
            <a:endParaRPr lang="en-US" sz="1600" dirty="0"/>
          </a:p>
          <a:p>
            <a:r>
              <a:rPr lang="en-US" sz="2400" dirty="0"/>
              <a:t>The equation:</a:t>
            </a:r>
            <a:r>
              <a:rPr lang="en-US" sz="2000" dirty="0"/>
              <a:t>  </a:t>
            </a:r>
            <a:r>
              <a:rPr lang="en-US" sz="2400" dirty="0"/>
              <a:t>NH</a:t>
            </a:r>
            <a:r>
              <a:rPr lang="en-US" sz="2400" baseline="-25000" dirty="0"/>
              <a:t>3</a:t>
            </a:r>
            <a:r>
              <a:rPr lang="en-US" sz="1800" dirty="0"/>
              <a:t>(g)</a:t>
            </a:r>
            <a:r>
              <a:rPr lang="en-US" sz="2400" dirty="0"/>
              <a:t>  +  O</a:t>
            </a:r>
            <a:r>
              <a:rPr lang="en-US" sz="2400" baseline="-25000" dirty="0"/>
              <a:t>2</a:t>
            </a:r>
            <a:r>
              <a:rPr lang="en-US" sz="1800" dirty="0"/>
              <a:t>(g)</a:t>
            </a:r>
            <a:r>
              <a:rPr lang="en-US" sz="2400" dirty="0"/>
              <a:t> </a:t>
            </a:r>
            <a:r>
              <a:rPr lang="en-US" altLang="en-US" sz="2400" dirty="0">
                <a:sym typeface="Symbol" charset="2"/>
              </a:rPr>
              <a:t></a:t>
            </a:r>
            <a:r>
              <a:rPr lang="en-US" sz="2400" dirty="0">
                <a:sym typeface="Wingdings"/>
              </a:rPr>
              <a:t>  NO</a:t>
            </a:r>
            <a:r>
              <a:rPr lang="en-US" sz="1800" dirty="0">
                <a:sym typeface="Wingdings"/>
              </a:rPr>
              <a:t>(g)</a:t>
            </a:r>
            <a:r>
              <a:rPr lang="en-US" sz="2400" dirty="0">
                <a:sym typeface="Wingdings"/>
              </a:rPr>
              <a:t>  +  H</a:t>
            </a:r>
            <a:r>
              <a:rPr lang="en-US" sz="2400" baseline="-25000" dirty="0">
                <a:sym typeface="Wingdings"/>
              </a:rPr>
              <a:t>2</a:t>
            </a:r>
            <a:r>
              <a:rPr lang="en-US" sz="2400" dirty="0">
                <a:sym typeface="Wingdings"/>
              </a:rPr>
              <a:t>O</a:t>
            </a:r>
            <a:r>
              <a:rPr lang="en-US" sz="1800" dirty="0">
                <a:sym typeface="Wingdings"/>
              </a:rPr>
              <a:t>(g)</a:t>
            </a:r>
            <a:r>
              <a:rPr lang="en-US" sz="2400" dirty="0">
                <a:sym typeface="Wingdings"/>
              </a:rPr>
              <a:t>;</a:t>
            </a:r>
          </a:p>
          <a:p>
            <a:r>
              <a:rPr lang="en-US" sz="2400" dirty="0">
                <a:sym typeface="Wingdings"/>
              </a:rPr>
              <a:t>Balancing the equation:</a:t>
            </a:r>
          </a:p>
          <a:p>
            <a:pPr lvl="1">
              <a:buFont typeface="Arial" charset="0"/>
              <a:buChar char="•"/>
            </a:pPr>
            <a:r>
              <a:rPr lang="en-US" sz="2400" dirty="0">
                <a:sym typeface="Wingdings"/>
              </a:rPr>
              <a:t>2NH</a:t>
            </a:r>
            <a:r>
              <a:rPr lang="en-US" sz="2400" baseline="-25000" dirty="0">
                <a:sym typeface="Wingdings"/>
              </a:rPr>
              <a:t>3</a:t>
            </a:r>
            <a:r>
              <a:rPr lang="en-US" sz="1800" dirty="0">
                <a:sym typeface="Wingdings"/>
              </a:rPr>
              <a:t>(g)</a:t>
            </a:r>
            <a:r>
              <a:rPr lang="en-US" sz="2400" dirty="0">
                <a:sym typeface="Wingdings"/>
              </a:rPr>
              <a:t>  +  </a:t>
            </a:r>
            <a:r>
              <a:rPr lang="en-US" sz="2400" baseline="30000" dirty="0">
                <a:sym typeface="Wingdings"/>
              </a:rPr>
              <a:t>5</a:t>
            </a:r>
            <a:r>
              <a:rPr lang="en-US" sz="2400" dirty="0">
                <a:sym typeface="Wingdings"/>
              </a:rPr>
              <a:t>/</a:t>
            </a:r>
            <a:r>
              <a:rPr lang="en-US" sz="2400" baseline="-25000" dirty="0">
                <a:sym typeface="Wingdings"/>
              </a:rPr>
              <a:t>2</a:t>
            </a:r>
            <a:r>
              <a:rPr lang="en-US" sz="2400" dirty="0">
                <a:sym typeface="Wingdings"/>
              </a:rPr>
              <a:t> O</a:t>
            </a:r>
            <a:r>
              <a:rPr lang="en-US" sz="2400" baseline="-25000" dirty="0">
                <a:sym typeface="Wingdings"/>
              </a:rPr>
              <a:t>2</a:t>
            </a:r>
            <a:r>
              <a:rPr lang="en-US" sz="1800" dirty="0">
                <a:sym typeface="Wingdings"/>
              </a:rPr>
              <a:t>(g)</a:t>
            </a:r>
            <a:r>
              <a:rPr lang="en-US" sz="2400" dirty="0">
                <a:sym typeface="Wingdings"/>
              </a:rPr>
              <a:t> </a:t>
            </a:r>
            <a:r>
              <a:rPr lang="en-US" altLang="en-US" sz="2400" dirty="0">
                <a:sym typeface="Symbol" charset="2"/>
              </a:rPr>
              <a:t></a:t>
            </a:r>
            <a:r>
              <a:rPr lang="en-US" sz="2400" dirty="0">
                <a:sym typeface="Wingdings"/>
              </a:rPr>
              <a:t>  2NO</a:t>
            </a:r>
            <a:r>
              <a:rPr lang="en-US" sz="1800" dirty="0">
                <a:sym typeface="Wingdings"/>
              </a:rPr>
              <a:t>(g)</a:t>
            </a:r>
            <a:r>
              <a:rPr lang="en-US" sz="2400" dirty="0">
                <a:sym typeface="Wingdings"/>
              </a:rPr>
              <a:t>  +  3H</a:t>
            </a:r>
            <a:r>
              <a:rPr lang="en-US" sz="2400" baseline="-25000" dirty="0">
                <a:sym typeface="Wingdings"/>
              </a:rPr>
              <a:t>2</a:t>
            </a:r>
            <a:r>
              <a:rPr lang="en-US" sz="2400" dirty="0">
                <a:sym typeface="Wingdings"/>
              </a:rPr>
              <a:t>O</a:t>
            </a:r>
            <a:r>
              <a:rPr lang="en-US" sz="1800" dirty="0">
                <a:sym typeface="Wingdings"/>
              </a:rPr>
              <a:t>(g)</a:t>
            </a:r>
            <a:endParaRPr lang="en-US" sz="2400" dirty="0">
              <a:sym typeface="Wingdings"/>
            </a:endParaRPr>
          </a:p>
          <a:p>
            <a:r>
              <a:rPr lang="en-US" sz="2400" dirty="0"/>
              <a:t>Multiply equation by 2 to remove fraction and yield final equation:</a:t>
            </a:r>
          </a:p>
          <a:p>
            <a:pPr marL="742950" lvl="2" indent="-342900"/>
            <a:r>
              <a:rPr lang="en-US" sz="2800" dirty="0">
                <a:sym typeface="Wingdings"/>
              </a:rPr>
              <a:t>4NH</a:t>
            </a:r>
            <a:r>
              <a:rPr lang="en-US" sz="2800" baseline="-25000" dirty="0">
                <a:sym typeface="Wingdings"/>
              </a:rPr>
              <a:t>3</a:t>
            </a:r>
            <a:r>
              <a:rPr lang="en-US" sz="2000" dirty="0">
                <a:sym typeface="Wingdings"/>
              </a:rPr>
              <a:t>(g)</a:t>
            </a:r>
            <a:r>
              <a:rPr lang="en-US" sz="2800" dirty="0">
                <a:sym typeface="Wingdings"/>
              </a:rPr>
              <a:t>  +  5 O</a:t>
            </a:r>
            <a:r>
              <a:rPr lang="en-US" sz="2800" baseline="-25000" dirty="0">
                <a:sym typeface="Wingdings"/>
              </a:rPr>
              <a:t>2</a:t>
            </a:r>
            <a:r>
              <a:rPr lang="en-US" sz="2000" dirty="0">
                <a:sym typeface="Wingdings"/>
              </a:rPr>
              <a:t>(g)</a:t>
            </a:r>
            <a:r>
              <a:rPr lang="en-US" sz="2800" dirty="0">
                <a:sym typeface="Wingdings"/>
              </a:rPr>
              <a:t>  </a:t>
            </a:r>
            <a:r>
              <a:rPr lang="en-US" altLang="en-US" sz="2800" dirty="0">
                <a:sym typeface="Symbol" charset="2"/>
              </a:rPr>
              <a:t></a:t>
            </a:r>
            <a:r>
              <a:rPr lang="en-US" sz="2800" dirty="0">
                <a:sym typeface="Wingdings"/>
              </a:rPr>
              <a:t>  4NO</a:t>
            </a:r>
            <a:r>
              <a:rPr lang="en-US" dirty="0">
                <a:sym typeface="Wingdings"/>
              </a:rPr>
              <a:t>(g</a:t>
            </a:r>
            <a:r>
              <a:rPr lang="en-US" sz="2000" dirty="0">
                <a:sym typeface="Wingdings"/>
              </a:rPr>
              <a:t>)</a:t>
            </a:r>
            <a:r>
              <a:rPr lang="en-US" sz="2800" dirty="0">
                <a:sym typeface="Wingdings"/>
              </a:rPr>
              <a:t>  +  6H</a:t>
            </a:r>
            <a:r>
              <a:rPr lang="en-US" sz="2800" baseline="-25000" dirty="0">
                <a:sym typeface="Wingdings"/>
              </a:rPr>
              <a:t>2</a:t>
            </a:r>
            <a:r>
              <a:rPr lang="en-US" sz="2800" dirty="0">
                <a:sym typeface="Wingdings"/>
              </a:rPr>
              <a:t>O</a:t>
            </a:r>
            <a:r>
              <a:rPr lang="en-US" sz="2000" dirty="0">
                <a:sym typeface="Wingdings"/>
              </a:rPr>
              <a:t>(g)</a:t>
            </a:r>
          </a:p>
        </p:txBody>
      </p:sp>
    </p:spTree>
    <p:extLst>
      <p:ext uri="{BB962C8B-B14F-4D97-AF65-F5344CB8AC3E}">
        <p14:creationId xmlns:p14="http://schemas.microsoft.com/office/powerpoint/2010/main" val="9624116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3786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Stoichiometry (Calculations)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12542" y="1064445"/>
            <a:ext cx="9256542" cy="5105400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Stoichiometry – </a:t>
            </a:r>
            <a:r>
              <a:rPr lang="en-US" altLang="en-US" sz="2400" b="1" i="1" dirty="0"/>
              <a:t>the quantitative relationship between reactants and products, as well as between one reactant to another in a chemical reaction</a:t>
            </a:r>
            <a:r>
              <a:rPr lang="en-US" altLang="en-US" sz="2400" b="1" dirty="0"/>
              <a:t>.</a:t>
            </a:r>
            <a:endParaRPr lang="en-US" altLang="en-US" sz="2400" b="1" baseline="-25000" dirty="0"/>
          </a:p>
          <a:p>
            <a:pPr eaLnBrk="1" hangingPunct="1"/>
            <a:r>
              <a:rPr lang="en-US" altLang="en-US" sz="2400" b="1" dirty="0">
                <a:solidFill>
                  <a:srgbClr val="FF0000"/>
                </a:solidFill>
              </a:rPr>
              <a:t>Start by understanding a balanced equation:</a:t>
            </a:r>
          </a:p>
          <a:p>
            <a:pPr lvl="1" eaLnBrk="1" hangingPunct="1">
              <a:buFontTx/>
              <a:buNone/>
            </a:pPr>
            <a:r>
              <a:rPr lang="en-US" altLang="en-US" sz="2400" b="1" dirty="0"/>
              <a:t>	Example: C</a:t>
            </a:r>
            <a:r>
              <a:rPr lang="en-US" altLang="en-US" sz="2400" b="1" baseline="-18000" dirty="0"/>
              <a:t>3</a:t>
            </a:r>
            <a:r>
              <a:rPr lang="en-US" altLang="en-US" sz="2400" b="1" dirty="0"/>
              <a:t>H</a:t>
            </a:r>
            <a:r>
              <a:rPr lang="en-US" altLang="en-US" sz="2400" b="1" baseline="-18000" dirty="0"/>
              <a:t>8</a:t>
            </a:r>
            <a:r>
              <a:rPr lang="en-US" altLang="en-US" sz="2400" b="1" dirty="0"/>
              <a:t>(g) + 5 O</a:t>
            </a:r>
            <a:r>
              <a:rPr lang="en-US" altLang="en-US" sz="2400" b="1" baseline="-18000" dirty="0"/>
              <a:t>2</a:t>
            </a:r>
            <a:r>
              <a:rPr lang="en-US" altLang="en-US" sz="2400" b="1" dirty="0"/>
              <a:t>(g)  </a:t>
            </a:r>
            <a:r>
              <a:rPr lang="en-US" altLang="en-US" sz="2400" b="1" dirty="0">
                <a:sym typeface="Symbol" charset="2"/>
              </a:rPr>
              <a:t></a:t>
            </a:r>
            <a:r>
              <a:rPr lang="en-US" altLang="en-US" sz="2400" b="1" dirty="0">
                <a:sym typeface="Wingdings" charset="2"/>
              </a:rPr>
              <a:t>  3CO</a:t>
            </a:r>
            <a:r>
              <a:rPr lang="en-US" altLang="en-US" sz="2400" b="1" baseline="-18000" dirty="0"/>
              <a:t>2</a:t>
            </a:r>
            <a:r>
              <a:rPr lang="en-US" altLang="en-US" sz="2400" b="1" dirty="0">
                <a:sym typeface="Wingdings" charset="2"/>
              </a:rPr>
              <a:t>(g) + 4H</a:t>
            </a:r>
            <a:r>
              <a:rPr lang="en-US" altLang="en-US" sz="2400" b="1" baseline="-18000" dirty="0"/>
              <a:t>2</a:t>
            </a:r>
            <a:r>
              <a:rPr lang="en-US" altLang="en-US" sz="2400" b="1" dirty="0">
                <a:sym typeface="Wingdings" charset="2"/>
              </a:rPr>
              <a:t>O(g);</a:t>
            </a:r>
          </a:p>
          <a:p>
            <a:pPr eaLnBrk="1" hangingPunct="1"/>
            <a:r>
              <a:rPr lang="en-US" altLang="en-US" sz="2400" b="1" i="1" dirty="0">
                <a:solidFill>
                  <a:srgbClr val="FF0000"/>
                </a:solidFill>
                <a:sym typeface="Wingdings" charset="2"/>
              </a:rPr>
              <a:t>At molecular level this equation indicates that</a:t>
            </a:r>
            <a:r>
              <a:rPr lang="en-US" altLang="en-US" sz="2400" b="1" dirty="0">
                <a:solidFill>
                  <a:srgbClr val="FF0000"/>
                </a:solidFill>
                <a:sym typeface="Wingdings" charset="2"/>
              </a:rPr>
              <a:t>:</a:t>
            </a:r>
          </a:p>
          <a:p>
            <a:pPr lvl="1" eaLnBrk="1" hangingPunct="1">
              <a:buFontTx/>
              <a:buNone/>
            </a:pPr>
            <a:r>
              <a:rPr lang="en-US" altLang="en-US" sz="2400" b="1" dirty="0">
                <a:sym typeface="Wingdings" charset="2"/>
              </a:rPr>
              <a:t>	</a:t>
            </a:r>
            <a:r>
              <a:rPr lang="en-US" altLang="en-US" sz="2400" b="1" i="1" dirty="0">
                <a:sym typeface="Wingdings" charset="2"/>
              </a:rPr>
              <a:t>one</a:t>
            </a:r>
            <a:r>
              <a:rPr lang="en-US" altLang="en-US" sz="2400" b="1" dirty="0">
                <a:sym typeface="Wingdings" charset="2"/>
              </a:rPr>
              <a:t> </a:t>
            </a:r>
            <a:r>
              <a:rPr lang="en-US" altLang="en-US" sz="2400" b="1" dirty="0"/>
              <a:t>C</a:t>
            </a:r>
            <a:r>
              <a:rPr lang="en-US" altLang="en-US" sz="2400" b="1" baseline="-18000" dirty="0"/>
              <a:t>3</a:t>
            </a:r>
            <a:r>
              <a:rPr lang="en-US" altLang="en-US" sz="2400" b="1" dirty="0"/>
              <a:t>H</a:t>
            </a:r>
            <a:r>
              <a:rPr lang="en-US" altLang="en-US" sz="2400" b="1" baseline="-18000" dirty="0"/>
              <a:t>8</a:t>
            </a:r>
            <a:r>
              <a:rPr lang="en-US" altLang="en-US" sz="2400" b="1" dirty="0">
                <a:sym typeface="Wingdings" charset="2"/>
              </a:rPr>
              <a:t> molecule reacts with </a:t>
            </a:r>
            <a:r>
              <a:rPr lang="en-US" altLang="en-US" sz="2400" b="1" i="1" dirty="0">
                <a:sym typeface="Wingdings" charset="2"/>
              </a:rPr>
              <a:t>five</a:t>
            </a:r>
            <a:r>
              <a:rPr lang="en-US" altLang="en-US" sz="2400" b="1" dirty="0">
                <a:sym typeface="Wingdings" charset="2"/>
              </a:rPr>
              <a:t> </a:t>
            </a:r>
            <a:r>
              <a:rPr lang="en-US" altLang="en-US" sz="2400" b="1" dirty="0"/>
              <a:t>O</a:t>
            </a:r>
            <a:r>
              <a:rPr lang="en-US" altLang="en-US" sz="2400" b="1" baseline="-18000" dirty="0"/>
              <a:t>2</a:t>
            </a:r>
            <a:r>
              <a:rPr lang="en-US" altLang="en-US" sz="2400" b="1" dirty="0">
                <a:sym typeface="Wingdings" charset="2"/>
              </a:rPr>
              <a:t> molecules to produce </a:t>
            </a:r>
            <a:r>
              <a:rPr lang="en-US" altLang="en-US" sz="2400" b="1" i="1" dirty="0">
                <a:sym typeface="Wingdings" charset="2"/>
              </a:rPr>
              <a:t>three</a:t>
            </a:r>
            <a:r>
              <a:rPr lang="en-US" altLang="en-US" sz="2400" b="1" dirty="0">
                <a:sym typeface="Wingdings" charset="2"/>
              </a:rPr>
              <a:t> CO</a:t>
            </a:r>
            <a:r>
              <a:rPr lang="en-US" altLang="en-US" sz="2400" b="1" baseline="-18000" dirty="0"/>
              <a:t>2</a:t>
            </a:r>
            <a:r>
              <a:rPr lang="en-US" altLang="en-US" sz="2400" b="1" dirty="0">
                <a:sym typeface="Wingdings" charset="2"/>
              </a:rPr>
              <a:t> molecules and </a:t>
            </a:r>
            <a:r>
              <a:rPr lang="en-US" altLang="en-US" sz="2400" b="1" i="1" dirty="0">
                <a:sym typeface="Wingdings" charset="2"/>
              </a:rPr>
              <a:t>four</a:t>
            </a:r>
            <a:r>
              <a:rPr lang="en-US" altLang="en-US" sz="2400" b="1" dirty="0">
                <a:sym typeface="Wingdings" charset="2"/>
              </a:rPr>
              <a:t> H</a:t>
            </a:r>
            <a:r>
              <a:rPr lang="en-US" altLang="en-US" sz="2400" b="1" baseline="-18000" dirty="0"/>
              <a:t>2</a:t>
            </a:r>
            <a:r>
              <a:rPr lang="en-US" altLang="en-US" sz="2400" b="1" dirty="0">
                <a:sym typeface="Wingdings" charset="2"/>
              </a:rPr>
              <a:t>O molecules;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2400" b="1" i="1" dirty="0">
                <a:solidFill>
                  <a:srgbClr val="FF0000"/>
                </a:solidFill>
                <a:sym typeface="Wingdings" charset="2"/>
              </a:rPr>
              <a:t>At macroscopic level </a:t>
            </a:r>
          </a:p>
          <a:p>
            <a:pPr lvl="1" eaLnBrk="1" hangingPunct="1">
              <a:buFontTx/>
              <a:buNone/>
            </a:pPr>
            <a:r>
              <a:rPr lang="en-US" altLang="en-US" sz="2400" b="1" dirty="0">
                <a:sym typeface="Wingdings" charset="2"/>
              </a:rPr>
              <a:t>	</a:t>
            </a:r>
            <a:r>
              <a:rPr lang="en-US" altLang="en-US" sz="2400" b="1" dirty="0">
                <a:highlight>
                  <a:srgbClr val="FFFF00"/>
                </a:highlight>
                <a:sym typeface="Wingdings" charset="2"/>
              </a:rPr>
              <a:t>1 mole of </a:t>
            </a:r>
            <a:r>
              <a:rPr lang="en-US" altLang="en-US" sz="2400" b="1" dirty="0">
                <a:highlight>
                  <a:srgbClr val="FFFF00"/>
                </a:highlight>
              </a:rPr>
              <a:t>C</a:t>
            </a:r>
            <a:r>
              <a:rPr lang="en-US" altLang="en-US" sz="2400" b="1" baseline="-18000" dirty="0">
                <a:highlight>
                  <a:srgbClr val="FFFF00"/>
                </a:highlight>
              </a:rPr>
              <a:t>3</a:t>
            </a:r>
            <a:r>
              <a:rPr lang="en-US" altLang="en-US" sz="2400" b="1" dirty="0">
                <a:highlight>
                  <a:srgbClr val="FFFF00"/>
                </a:highlight>
              </a:rPr>
              <a:t>H</a:t>
            </a:r>
            <a:r>
              <a:rPr lang="en-US" altLang="en-US" sz="2400" b="1" baseline="-18000" dirty="0">
                <a:highlight>
                  <a:srgbClr val="FFFF00"/>
                </a:highlight>
              </a:rPr>
              <a:t>8</a:t>
            </a:r>
            <a:r>
              <a:rPr lang="en-US" altLang="en-US" sz="2400" b="1" dirty="0">
                <a:highlight>
                  <a:srgbClr val="FFFF00"/>
                </a:highlight>
                <a:sym typeface="Wingdings" charset="2"/>
              </a:rPr>
              <a:t> reacts with 5 moles of </a:t>
            </a:r>
            <a:r>
              <a:rPr lang="en-US" altLang="en-US" sz="2400" b="1" dirty="0">
                <a:highlight>
                  <a:srgbClr val="FFFF00"/>
                </a:highlight>
              </a:rPr>
              <a:t>O</a:t>
            </a:r>
            <a:r>
              <a:rPr lang="en-US" altLang="en-US" sz="2400" b="1" baseline="-18000" dirty="0">
                <a:highlight>
                  <a:srgbClr val="FFFF00"/>
                </a:highlight>
              </a:rPr>
              <a:t>2</a:t>
            </a:r>
            <a:r>
              <a:rPr lang="en-US" altLang="en-US" sz="2400" b="1" dirty="0">
                <a:highlight>
                  <a:srgbClr val="FFFF00"/>
                </a:highlight>
                <a:sym typeface="Wingdings" charset="2"/>
              </a:rPr>
              <a:t> to produce 3 moles of CO</a:t>
            </a:r>
            <a:r>
              <a:rPr lang="en-US" altLang="en-US" sz="2400" b="1" baseline="-18000" dirty="0">
                <a:highlight>
                  <a:srgbClr val="FFFF00"/>
                </a:highlight>
              </a:rPr>
              <a:t>2</a:t>
            </a:r>
            <a:r>
              <a:rPr lang="en-US" altLang="en-US" sz="2400" b="1" dirty="0">
                <a:highlight>
                  <a:srgbClr val="FFFF00"/>
                </a:highlight>
                <a:sym typeface="Wingdings" charset="2"/>
              </a:rPr>
              <a:t> and 4 moles of H</a:t>
            </a:r>
            <a:r>
              <a:rPr lang="en-US" altLang="en-US" sz="2400" b="1" baseline="-18000" dirty="0">
                <a:highlight>
                  <a:srgbClr val="FFFF00"/>
                </a:highlight>
              </a:rPr>
              <a:t>2</a:t>
            </a:r>
            <a:r>
              <a:rPr lang="en-US" altLang="en-US" sz="2400" b="1" dirty="0">
                <a:highlight>
                  <a:srgbClr val="FFFF00"/>
                </a:highlight>
                <a:sym typeface="Wingdings" charset="2"/>
              </a:rPr>
              <a:t>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7513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Interpreting Balanced Equation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17319"/>
            <a:ext cx="9144000" cy="4878550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balanced equation provides the </a:t>
            </a:r>
            <a:r>
              <a:rPr lang="en-US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mole-to-mole relationship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reactants and products, as well as between one reactant to another.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of a Stoichiometric calculation.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following equation and the accompanying question: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+  5 O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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 3CO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(g)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+ 4H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O(g) 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5.15 moles of C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were completely reacted, how many moles of CO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and H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O, respectively, will be formed? How many moles of O</a:t>
            </a:r>
            <a:r>
              <a:rPr lang="en-US" altLang="en-US" sz="2400" baseline="-1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 will be consumed? 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endParaRPr lang="en-US" altLang="en-US" sz="2000" dirty="0">
              <a:sym typeface="Wingdings" pitchFamily="2" charset="2"/>
            </a:endParaRPr>
          </a:p>
          <a:p>
            <a:pPr marL="114300" indent="0" eaLnBrk="1" hangingPunct="1">
              <a:buNone/>
              <a:defRPr/>
            </a:pPr>
            <a:endParaRPr lang="en-US" altLang="en-US" sz="2000" dirty="0">
              <a:solidFill>
                <a:srgbClr val="00B050"/>
              </a:solidFill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05509"/>
            <a:ext cx="7772400" cy="838200"/>
          </a:xfrm>
        </p:spPr>
        <p:txBody>
          <a:bodyPr/>
          <a:lstStyle/>
          <a:p>
            <a:r>
              <a:rPr lang="en-US" sz="3600" dirty="0"/>
              <a:t>Stoichiometric Calculation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35965"/>
                <a:ext cx="9143999" cy="5307038"/>
              </a:xfrm>
            </p:spPr>
            <p:txBody>
              <a:bodyPr/>
              <a:lstStyle/>
              <a:p>
                <a:r>
                  <a:rPr lang="en-US" sz="2000" dirty="0"/>
                  <a:t>Reaction:  </a:t>
                </a:r>
                <a:r>
                  <a:rPr lang="en-US" sz="2400" dirty="0"/>
                  <a:t>C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8</a:t>
                </a:r>
                <a:r>
                  <a:rPr lang="en-US" sz="1800" dirty="0"/>
                  <a:t>(g)</a:t>
                </a:r>
                <a:r>
                  <a:rPr lang="en-US" sz="2400" dirty="0"/>
                  <a:t>+  5 O</a:t>
                </a:r>
                <a:r>
                  <a:rPr lang="en-US" sz="2400" baseline="-25000" dirty="0"/>
                  <a:t>2</a:t>
                </a:r>
                <a:r>
                  <a:rPr lang="en-US" sz="1800" dirty="0"/>
                  <a:t>(g)</a:t>
                </a:r>
                <a:r>
                  <a:rPr lang="en-US" altLang="en-US" sz="2400" dirty="0">
                    <a:sym typeface="Symbol" pitchFamily="18" charset="2"/>
                  </a:rPr>
                  <a:t></a:t>
                </a:r>
                <a:r>
                  <a:rPr lang="en-US" sz="2400" dirty="0">
                    <a:sym typeface="Wingdings"/>
                  </a:rPr>
                  <a:t>  3CO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+  4H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2400" dirty="0">
                    <a:sym typeface="Wingdings"/>
                  </a:rPr>
                  <a:t>O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000" dirty="0">
                    <a:sym typeface="Wingdings"/>
                  </a:rPr>
                  <a:t>;</a:t>
                </a:r>
              </a:p>
              <a:p>
                <a:endParaRPr lang="en-US" sz="2000" dirty="0">
                  <a:sym typeface="Wingdings"/>
                </a:endParaRPr>
              </a:p>
              <a:p>
                <a:r>
                  <a:rPr lang="en-US" sz="2400" u="sng" dirty="0">
                    <a:sym typeface="Wingdings"/>
                  </a:rPr>
                  <a:t>Stoichiometric calculations</a:t>
                </a:r>
                <a:r>
                  <a:rPr lang="en-US" sz="2400" dirty="0">
                    <a:sym typeface="Wingdings"/>
                  </a:rPr>
                  <a:t>:</a:t>
                </a:r>
              </a:p>
              <a:p>
                <a:pPr marL="457200" lvl="1" indent="0">
                  <a:buNone/>
                </a:pPr>
                <a:r>
                  <a:rPr lang="en-US" sz="2000" dirty="0">
                    <a:sym typeface="Wingdings"/>
                  </a:rPr>
                  <a:t>(Calculating moles of CO</a:t>
                </a:r>
                <a:r>
                  <a:rPr lang="en-US" sz="2000" baseline="-25000" dirty="0">
                    <a:sym typeface="Wingdings"/>
                  </a:rPr>
                  <a:t>2</a:t>
                </a:r>
                <a:r>
                  <a:rPr lang="en-US" sz="2000" dirty="0">
                    <a:sym typeface="Wingdings"/>
                  </a:rPr>
                  <a:t>, H</a:t>
                </a:r>
                <a:r>
                  <a:rPr lang="en-US" sz="2000" baseline="-25000" dirty="0">
                    <a:sym typeface="Wingdings"/>
                  </a:rPr>
                  <a:t>2</a:t>
                </a:r>
                <a:r>
                  <a:rPr lang="en-US" sz="2000" dirty="0">
                    <a:sym typeface="Wingdings"/>
                  </a:rPr>
                  <a:t>O and O</a:t>
                </a:r>
                <a:r>
                  <a:rPr lang="en-US" sz="2000" baseline="-25000" dirty="0">
                    <a:sym typeface="Wingdings"/>
                  </a:rPr>
                  <a:t>2</a:t>
                </a:r>
                <a:r>
                  <a:rPr lang="en-US" sz="2000" dirty="0">
                    <a:sym typeface="Wingdings"/>
                  </a:rPr>
                  <a:t>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ym typeface="Wingdings"/>
                  </a:rPr>
                  <a:t>Moles of CO</a:t>
                </a:r>
                <a:r>
                  <a:rPr lang="en-US" sz="2000" baseline="-25000" dirty="0">
                    <a:sym typeface="Wingdings"/>
                  </a:rPr>
                  <a:t>2</a:t>
                </a:r>
                <a:r>
                  <a:rPr lang="en-US" sz="2000" dirty="0">
                    <a:sym typeface="Wingdings"/>
                  </a:rPr>
                  <a:t> formed = 5.15 </a:t>
                </a:r>
                <a:r>
                  <a:rPr lang="en-US" sz="2000" dirty="0" err="1">
                    <a:sym typeface="Wingdings"/>
                  </a:rPr>
                  <a:t>mol</a:t>
                </a:r>
                <a:r>
                  <a:rPr lang="en-US" sz="2000" dirty="0">
                    <a:sym typeface="Wingdings"/>
                  </a:rPr>
                  <a:t> C</a:t>
                </a:r>
                <a:r>
                  <a:rPr lang="en-US" sz="2000" baseline="-25000" dirty="0">
                    <a:sym typeface="Wingdings"/>
                  </a:rPr>
                  <a:t>3</a:t>
                </a:r>
                <a:r>
                  <a:rPr lang="en-US" sz="2000" dirty="0">
                    <a:sym typeface="Wingdings"/>
                  </a:rPr>
                  <a:t>H</a:t>
                </a:r>
                <a:r>
                  <a:rPr lang="en-US" sz="2000" baseline="-25000" dirty="0">
                    <a:sym typeface="Wingdings"/>
                  </a:rPr>
                  <a:t>8</a:t>
                </a:r>
                <a:r>
                  <a:rPr lang="en-US" sz="2000" dirty="0">
                    <a:sym typeface="Wingdings"/>
                  </a:rPr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3 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𝐶𝑂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1 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8</m:t>
                        </m:r>
                      </m:den>
                    </m:f>
                    <m:r>
                      <a:rPr lang="en-US" sz="2000" b="0" i="0" smtClean="0">
                        <a:latin typeface="Cambria Math" charset="0"/>
                        <a:sym typeface="Wingdings"/>
                      </a:rPr>
                      <m:t>=15.4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sym typeface="Wingdings"/>
                      </a:rPr>
                      <m:t>moles</m:t>
                    </m:r>
                  </m:oMath>
                </a14:m>
                <a:endParaRPr lang="en-US" sz="2000" dirty="0">
                  <a:sym typeface="Wingdings"/>
                </a:endParaRP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dirty="0">
                    <a:sym typeface="Wingdings"/>
                  </a:rPr>
                  <a:t>Moles of H</a:t>
                </a:r>
                <a:r>
                  <a:rPr lang="en-US" sz="2000" baseline="-25000" dirty="0">
                    <a:sym typeface="Wingdings"/>
                  </a:rPr>
                  <a:t>2</a:t>
                </a:r>
                <a:r>
                  <a:rPr lang="en-US" sz="2000" dirty="0">
                    <a:sym typeface="Wingdings"/>
                  </a:rPr>
                  <a:t>O formed  = 5.15 </a:t>
                </a:r>
                <a:r>
                  <a:rPr lang="en-US" sz="2000" dirty="0" err="1">
                    <a:sym typeface="Wingdings"/>
                  </a:rPr>
                  <a:t>mol</a:t>
                </a:r>
                <a:r>
                  <a:rPr lang="en-US" sz="2000" dirty="0">
                    <a:sym typeface="Wingdings"/>
                  </a:rPr>
                  <a:t> C</a:t>
                </a:r>
                <a:r>
                  <a:rPr lang="en-US" sz="2000" baseline="-25000" dirty="0">
                    <a:sym typeface="Wingdings"/>
                  </a:rPr>
                  <a:t>3</a:t>
                </a:r>
                <a:r>
                  <a:rPr lang="en-US" sz="2000" dirty="0">
                    <a:sym typeface="Wingdings"/>
                  </a:rPr>
                  <a:t>H</a:t>
                </a:r>
                <a:r>
                  <a:rPr lang="en-US" sz="2000" baseline="-25000" dirty="0">
                    <a:sym typeface="Wingdings"/>
                  </a:rPr>
                  <a:t>8</a:t>
                </a:r>
                <a:r>
                  <a:rPr lang="en-US" sz="2000" dirty="0">
                    <a:sym typeface="Wingdings"/>
                  </a:rPr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4 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𝑂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1 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000" dirty="0">
                    <a:sym typeface="Wingdings"/>
                  </a:rPr>
                  <a:t> = 20.6 moles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dirty="0"/>
                  <a:t>Moles of O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consumed = </a:t>
                </a:r>
                <a:r>
                  <a:rPr lang="en-US" sz="2000" dirty="0">
                    <a:sym typeface="Wingdings"/>
                  </a:rPr>
                  <a:t>5.15 </a:t>
                </a:r>
                <a:r>
                  <a:rPr lang="en-US" sz="2000" dirty="0" err="1">
                    <a:sym typeface="Wingdings"/>
                  </a:rPr>
                  <a:t>mol</a:t>
                </a:r>
                <a:r>
                  <a:rPr lang="en-US" sz="2000" dirty="0">
                    <a:sym typeface="Wingdings"/>
                  </a:rPr>
                  <a:t> C</a:t>
                </a:r>
                <a:r>
                  <a:rPr lang="en-US" sz="2000" baseline="-25000" dirty="0">
                    <a:sym typeface="Wingdings"/>
                  </a:rPr>
                  <a:t>3</a:t>
                </a:r>
                <a:r>
                  <a:rPr lang="en-US" sz="2000" dirty="0">
                    <a:sym typeface="Wingdings"/>
                  </a:rPr>
                  <a:t>H</a:t>
                </a:r>
                <a:r>
                  <a:rPr lang="en-US" sz="2000" baseline="-25000" dirty="0">
                    <a:sym typeface="Wingdings"/>
                  </a:rPr>
                  <a:t>8</a:t>
                </a:r>
                <a:r>
                  <a:rPr lang="en-US" sz="2000" dirty="0">
                    <a:sym typeface="Wingdings"/>
                  </a:rPr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5 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𝑂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1 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3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charset="0"/>
                            <a:sym typeface="Wingdings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sz="2000" dirty="0">
                    <a:sym typeface="Wingdings"/>
                  </a:rPr>
                  <a:t>  = 25.8 moles 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35965"/>
                <a:ext cx="9143999" cy="5307038"/>
              </a:xfrm>
              <a:blipFill>
                <a:blip r:embed="rId3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01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Stoichiometric Calculation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12543" y="1547325"/>
            <a:ext cx="9397219" cy="4793150"/>
          </a:xfrm>
        </p:spPr>
        <p:txBody>
          <a:bodyPr/>
          <a:lstStyle/>
          <a:p>
            <a:r>
              <a:rPr lang="en-US" sz="2800" dirty="0"/>
              <a:t>Consider the following reaction: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 2C</a:t>
            </a:r>
            <a:r>
              <a:rPr lang="en-US" sz="2400" baseline="-25000" dirty="0"/>
              <a:t>8</a:t>
            </a:r>
            <a:r>
              <a:rPr lang="en-US" sz="2400" dirty="0"/>
              <a:t>H</a:t>
            </a:r>
            <a:r>
              <a:rPr lang="en-US" sz="2400" baseline="-25000" dirty="0"/>
              <a:t>18</a:t>
            </a:r>
            <a:r>
              <a:rPr lang="en-US" sz="1800" dirty="0"/>
              <a:t>(</a:t>
            </a:r>
            <a:r>
              <a:rPr lang="en-US" sz="1800" i="1" dirty="0"/>
              <a:t>l</a:t>
            </a:r>
            <a:r>
              <a:rPr lang="en-US" sz="1800" dirty="0"/>
              <a:t>)</a:t>
            </a:r>
            <a:r>
              <a:rPr lang="en-US" sz="2400" dirty="0"/>
              <a:t>  +  25 O</a:t>
            </a:r>
            <a:r>
              <a:rPr lang="en-US" sz="2400" baseline="-25000" dirty="0"/>
              <a:t>2</a:t>
            </a:r>
            <a:r>
              <a:rPr lang="en-US" sz="1800" dirty="0"/>
              <a:t>(g)</a:t>
            </a:r>
            <a:r>
              <a:rPr lang="en-US" sz="2400" dirty="0"/>
              <a:t> </a:t>
            </a:r>
            <a:r>
              <a:rPr lang="en-US" altLang="en-US" sz="2400" dirty="0">
                <a:sym typeface="Symbol" pitchFamily="18" charset="2"/>
              </a:rPr>
              <a:t></a:t>
            </a:r>
            <a:r>
              <a:rPr lang="en-US" sz="2400" dirty="0">
                <a:sym typeface="Wingdings"/>
              </a:rPr>
              <a:t>  16CO</a:t>
            </a:r>
            <a:r>
              <a:rPr lang="en-US" sz="2400" baseline="-25000" dirty="0">
                <a:sym typeface="Wingdings"/>
              </a:rPr>
              <a:t>2</a:t>
            </a:r>
            <a:r>
              <a:rPr lang="en-US" sz="1800" dirty="0">
                <a:sym typeface="Wingdings"/>
              </a:rPr>
              <a:t>(g)</a:t>
            </a:r>
            <a:r>
              <a:rPr lang="en-US" sz="2400" dirty="0">
                <a:sym typeface="Wingdings"/>
              </a:rPr>
              <a:t>  +  18H</a:t>
            </a:r>
            <a:r>
              <a:rPr lang="en-US" sz="2400" baseline="-25000" dirty="0">
                <a:sym typeface="Wingdings"/>
              </a:rPr>
              <a:t>2</a:t>
            </a:r>
            <a:r>
              <a:rPr lang="en-US" sz="2400" dirty="0">
                <a:sym typeface="Wingdings"/>
              </a:rPr>
              <a:t>O</a:t>
            </a:r>
            <a:r>
              <a:rPr lang="en-US" sz="1800" dirty="0">
                <a:sym typeface="Wingdings"/>
              </a:rPr>
              <a:t>(g)</a:t>
            </a:r>
            <a:endParaRPr lang="en-US" sz="2400" dirty="0"/>
          </a:p>
          <a:p>
            <a:endParaRPr lang="en-US" sz="1600" dirty="0"/>
          </a:p>
          <a:p>
            <a:r>
              <a:rPr lang="en-US" sz="2400" dirty="0"/>
              <a:t>If 4.386 moles of octane (C</a:t>
            </a:r>
            <a:r>
              <a:rPr lang="en-US" sz="2400" baseline="-25000" dirty="0"/>
              <a:t>8</a:t>
            </a:r>
            <a:r>
              <a:rPr lang="en-US" sz="2400" dirty="0"/>
              <a:t>H</a:t>
            </a:r>
            <a:r>
              <a:rPr lang="en-US" sz="2400" baseline="-25000" dirty="0"/>
              <a:t>18</a:t>
            </a:r>
            <a:r>
              <a:rPr lang="en-US" sz="2400" dirty="0"/>
              <a:t>) were completely burned, how many moles of CO</a:t>
            </a:r>
            <a:r>
              <a:rPr lang="en-US" sz="2400" baseline="-25000" dirty="0"/>
              <a:t>2</a:t>
            </a:r>
            <a:r>
              <a:rPr lang="en-US" sz="2400" dirty="0"/>
              <a:t> and H</a:t>
            </a:r>
            <a:r>
              <a:rPr lang="en-US" sz="2400" baseline="-25000" dirty="0"/>
              <a:t>2</a:t>
            </a:r>
            <a:r>
              <a:rPr lang="en-US" sz="2400" dirty="0"/>
              <a:t>O, respectively, will be produced? How many moles of O</a:t>
            </a:r>
            <a:r>
              <a:rPr lang="en-US" sz="2400" baseline="-25000" dirty="0"/>
              <a:t>2</a:t>
            </a:r>
            <a:r>
              <a:rPr lang="en-US" sz="2400" dirty="0"/>
              <a:t> will be reacted? Find the masses of CO</a:t>
            </a:r>
            <a:r>
              <a:rPr lang="en-US" sz="2400" baseline="-25000" dirty="0"/>
              <a:t>2</a:t>
            </a:r>
            <a:r>
              <a:rPr lang="en-US" sz="2400" dirty="0"/>
              <a:t> and H</a:t>
            </a:r>
            <a:r>
              <a:rPr lang="en-US" sz="2400" baseline="-25000" dirty="0"/>
              <a:t>2</a:t>
            </a:r>
            <a:r>
              <a:rPr lang="en-US" sz="2400" dirty="0"/>
              <a:t>O that was produced.</a:t>
            </a: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023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Stoichiometric Calculation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48934"/>
                <a:ext cx="9144000" cy="5386778"/>
              </a:xfrm>
            </p:spPr>
            <p:txBody>
              <a:bodyPr/>
              <a:lstStyle/>
              <a:p>
                <a:r>
                  <a:rPr lang="en-US" sz="2400" b="1" u="sng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Ex: 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moles of CO</a:t>
                </a:r>
                <a:r>
                  <a:rPr lang="en-US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H</a:t>
                </a:r>
                <a:r>
                  <a:rPr lang="en-US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formed and moles of O</a:t>
                </a:r>
                <a:r>
                  <a:rPr lang="en-US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consumed when 4.386 moles of C</a:t>
                </a:r>
                <a:r>
                  <a:rPr lang="en-US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400" b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  <a:r>
                  <a:rPr 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reacted:</a:t>
                </a:r>
              </a:p>
              <a:p>
                <a:endParaRPr lang="en-US" sz="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Moles of CO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produced = 4.386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mol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16 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𝐶𝑂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2 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8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18</m:t>
                        </m:r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35.09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mol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Moles of H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 produced = 4.386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mol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8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𝑂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2 </m:t>
                        </m:r>
                        <m:r>
                          <a:rPr lang="en-US" sz="20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𝐶</m:t>
                        </m:r>
                        <m:r>
                          <a:rPr lang="en-US" sz="2000" i="1">
                            <a:latin typeface="Cambria Math" charset="0"/>
                          </a:rPr>
                          <m:t>8</m:t>
                        </m:r>
                        <m:r>
                          <a:rPr lang="en-US" sz="2000" i="1">
                            <a:latin typeface="Cambria Math" charset="0"/>
                          </a:rPr>
                          <m:t>𝐻</m:t>
                        </m:r>
                        <m:r>
                          <a:rPr lang="en-US" sz="2000" i="1">
                            <a:latin typeface="Cambria Math" charset="0"/>
                          </a:rPr>
                          <m:t>18</m:t>
                        </m:r>
                      </m:den>
                    </m:f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39.47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mol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Moles of O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consumed = 4.386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mol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25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𝑂</m:t>
                        </m:r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2 </m:t>
                        </m:r>
                        <m:r>
                          <a:rPr lang="en-US" sz="20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𝐶</m:t>
                        </m:r>
                        <m:r>
                          <a:rPr lang="en-US" sz="2000" i="1">
                            <a:latin typeface="Cambria Math" charset="0"/>
                          </a:rPr>
                          <m:t>8</m:t>
                        </m:r>
                        <m:r>
                          <a:rPr lang="en-US" sz="2000" i="1">
                            <a:latin typeface="Cambria Math" charset="0"/>
                          </a:rPr>
                          <m:t>𝐻</m:t>
                        </m:r>
                        <m:r>
                          <a:rPr lang="en-US" sz="2000" i="1">
                            <a:latin typeface="Cambria Math" charset="0"/>
                          </a:rPr>
                          <m:t>18</m:t>
                        </m:r>
                      </m:den>
                    </m:f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54.82 mol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get their reacting masses, multiply their number of moles by their molar masses.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48934"/>
                <a:ext cx="9144000" cy="5386778"/>
              </a:xfrm>
              <a:blipFill>
                <a:blip r:embed="rId2"/>
                <a:stretch>
                  <a:fillRect l="-4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78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77515" y="263764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Stoichiometric Calculation #3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25764"/>
            <a:ext cx="91440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i="1" dirty="0"/>
              <a:t>Mass-to-mole-to-mole-to-mass relationship</a:t>
            </a:r>
            <a:r>
              <a:rPr lang="en-US" altLang="en-US" sz="2800" dirty="0"/>
              <a:t>:</a:t>
            </a:r>
          </a:p>
          <a:p>
            <a:pPr eaLnBrk="1" hangingPunct="1"/>
            <a:r>
              <a:rPr lang="en-US" altLang="en-US" sz="2400" dirty="0"/>
              <a:t>If the mass of reactant is given, instead of mole, this </a:t>
            </a:r>
            <a:r>
              <a:rPr lang="en-US" altLang="en-US" sz="2400" u="sng" dirty="0"/>
              <a:t>must be converted to mole</a:t>
            </a:r>
            <a:r>
              <a:rPr lang="en-US" altLang="en-US" sz="2400" dirty="0"/>
              <a:t>, because the balanced equation only provides a </a:t>
            </a:r>
            <a:r>
              <a:rPr lang="en-US" altLang="en-US" sz="2400" b="1" i="1" dirty="0">
                <a:solidFill>
                  <a:srgbClr val="FF0000"/>
                </a:solidFill>
              </a:rPr>
              <a:t>mole-to-mole relationship</a:t>
            </a:r>
            <a:r>
              <a:rPr lang="en-US" altLang="en-US" sz="2400" dirty="0"/>
              <a:t>. </a:t>
            </a:r>
          </a:p>
          <a:p>
            <a:pPr eaLnBrk="1" hangingPunct="1"/>
            <a:endParaRPr lang="en-US" altLang="en-US" sz="1600" baseline="-25000" dirty="0"/>
          </a:p>
          <a:p>
            <a:pPr eaLnBrk="1" hangingPunct="1"/>
            <a:r>
              <a:rPr lang="en-US" altLang="en-US" sz="2400" u="sng" dirty="0"/>
              <a:t>Example-1</a:t>
            </a:r>
            <a:r>
              <a:rPr lang="en-US" altLang="en-US" sz="2400" dirty="0"/>
              <a:t>: In the following reaction, if 653.0 g of octane, C</a:t>
            </a:r>
            <a:r>
              <a:rPr lang="en-US" altLang="en-US" sz="2400" baseline="-18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18000" dirty="0"/>
              <a:t>18</a:t>
            </a:r>
            <a:r>
              <a:rPr lang="en-US" altLang="en-US" sz="2400" dirty="0"/>
              <a:t>, are completely combusted, how many grams of CO</a:t>
            </a:r>
            <a:r>
              <a:rPr lang="en-US" altLang="en-US" sz="2400" baseline="-18000" dirty="0"/>
              <a:t>2</a:t>
            </a:r>
            <a:r>
              <a:rPr lang="en-US" altLang="en-US" sz="2400" dirty="0"/>
              <a:t> are formed?</a:t>
            </a:r>
          </a:p>
          <a:p>
            <a:pPr lvl="1" eaLnBrk="1" hangingPunct="1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sz="2400" dirty="0"/>
              <a:t>2C</a:t>
            </a:r>
            <a:r>
              <a:rPr lang="en-US" altLang="en-US" sz="2400" baseline="-18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18000" dirty="0"/>
              <a:t>18</a:t>
            </a:r>
            <a:r>
              <a:rPr lang="en-US" altLang="en-US" sz="1800" dirty="0"/>
              <a:t>(</a:t>
            </a:r>
            <a:r>
              <a:rPr lang="en-US" altLang="en-US" sz="1800" i="1" dirty="0"/>
              <a:t>l</a:t>
            </a:r>
            <a:r>
              <a:rPr lang="en-US" altLang="en-US" sz="1800" dirty="0"/>
              <a:t>)</a:t>
            </a:r>
            <a:r>
              <a:rPr lang="en-US" altLang="en-US" sz="2000" dirty="0"/>
              <a:t> </a:t>
            </a:r>
            <a:r>
              <a:rPr lang="en-US" altLang="en-US" sz="2400" dirty="0"/>
              <a:t>+</a:t>
            </a:r>
            <a:r>
              <a:rPr lang="en-US" altLang="en-US" sz="2000" dirty="0"/>
              <a:t> </a:t>
            </a:r>
            <a:r>
              <a:rPr lang="en-US" altLang="en-US" sz="2400" dirty="0"/>
              <a:t>25 O</a:t>
            </a:r>
            <a:r>
              <a:rPr lang="en-US" altLang="en-US" sz="2400" baseline="-18000" dirty="0"/>
              <a:t>2</a:t>
            </a:r>
            <a:r>
              <a:rPr lang="en-US" altLang="en-US" sz="1800" dirty="0"/>
              <a:t>(g)</a:t>
            </a:r>
            <a:r>
              <a:rPr lang="en-US" altLang="en-US" sz="2000" dirty="0"/>
              <a:t>  </a:t>
            </a:r>
            <a:r>
              <a:rPr lang="en-US" altLang="en-US" sz="2400" dirty="0">
                <a:sym typeface="Symbol" charset="2"/>
              </a:rPr>
              <a:t></a:t>
            </a:r>
            <a:r>
              <a:rPr lang="en-US" altLang="en-US" sz="2000" dirty="0">
                <a:sym typeface="Wingdings" charset="2"/>
              </a:rPr>
              <a:t>  </a:t>
            </a:r>
            <a:r>
              <a:rPr lang="en-US" altLang="en-US" sz="2400" dirty="0">
                <a:sym typeface="Wingdings" charset="2"/>
              </a:rPr>
              <a:t>16CO</a:t>
            </a:r>
            <a:r>
              <a:rPr lang="en-US" altLang="en-US" sz="2400" baseline="-18000" dirty="0"/>
              <a:t>2</a:t>
            </a:r>
            <a:r>
              <a:rPr lang="en-US" altLang="en-US" sz="1800" dirty="0">
                <a:sym typeface="Wingdings" charset="2"/>
              </a:rPr>
              <a:t>(g)</a:t>
            </a:r>
            <a:r>
              <a:rPr lang="en-US" altLang="en-US" sz="2000" dirty="0">
                <a:sym typeface="Wingdings" charset="2"/>
              </a:rPr>
              <a:t> </a:t>
            </a:r>
            <a:r>
              <a:rPr lang="en-US" altLang="en-US" sz="2400" dirty="0">
                <a:sym typeface="Wingdings" charset="2"/>
              </a:rPr>
              <a:t>+</a:t>
            </a:r>
            <a:r>
              <a:rPr lang="en-US" altLang="en-US" sz="2000" dirty="0">
                <a:sym typeface="Wingdings" charset="2"/>
              </a:rPr>
              <a:t> </a:t>
            </a:r>
            <a:r>
              <a:rPr lang="en-US" altLang="en-US" sz="2400" dirty="0">
                <a:sym typeface="Wingdings" charset="2"/>
              </a:rPr>
              <a:t>18H</a:t>
            </a:r>
            <a:r>
              <a:rPr lang="en-US" altLang="en-US" sz="2400" baseline="-18000" dirty="0"/>
              <a:t>2</a:t>
            </a:r>
            <a:r>
              <a:rPr lang="en-US" altLang="en-US" sz="2400" dirty="0">
                <a:sym typeface="Wingdings" charset="2"/>
              </a:rPr>
              <a:t>O</a:t>
            </a:r>
            <a:r>
              <a:rPr lang="en-US" altLang="en-US" sz="1800" dirty="0">
                <a:sym typeface="Wingdings" charset="2"/>
              </a:rPr>
              <a:t>(g)</a:t>
            </a:r>
            <a:endParaRPr lang="en-US" altLang="en-US" sz="1600" baseline="-25000" dirty="0"/>
          </a:p>
          <a:p>
            <a:pPr eaLnBrk="1" hangingPunct="1"/>
            <a:r>
              <a:rPr lang="en-US" sz="2400" u="sng" dirty="0">
                <a:solidFill>
                  <a:srgbClr val="002060"/>
                </a:solidFill>
              </a:rPr>
              <a:t>Calculation process</a:t>
            </a:r>
            <a:r>
              <a:rPr lang="en-US" sz="2400" dirty="0">
                <a:solidFill>
                  <a:srgbClr val="002060"/>
                </a:solidFill>
              </a:rPr>
              <a:t>: (1) convert mass of C</a:t>
            </a:r>
            <a:r>
              <a:rPr lang="en-US" sz="2400" baseline="-25000" dirty="0">
                <a:solidFill>
                  <a:srgbClr val="002060"/>
                </a:solidFill>
              </a:rPr>
              <a:t>8</a:t>
            </a:r>
            <a:r>
              <a:rPr lang="en-US" sz="2400" dirty="0">
                <a:solidFill>
                  <a:srgbClr val="002060"/>
                </a:solidFill>
              </a:rPr>
              <a:t>H</a:t>
            </a:r>
            <a:r>
              <a:rPr lang="en-US" sz="2400" baseline="-25000" dirty="0">
                <a:solidFill>
                  <a:srgbClr val="002060"/>
                </a:solidFill>
              </a:rPr>
              <a:t>18</a:t>
            </a:r>
            <a:r>
              <a:rPr lang="en-US" sz="2400" dirty="0">
                <a:solidFill>
                  <a:srgbClr val="002060"/>
                </a:solidFill>
              </a:rPr>
              <a:t> to moles; (2) calculate moles of CO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02060"/>
                </a:solidFill>
              </a:rPr>
              <a:t> using stoichiometric relationship of C</a:t>
            </a:r>
            <a:r>
              <a:rPr lang="en-US" sz="2400" baseline="-25000" dirty="0">
                <a:solidFill>
                  <a:srgbClr val="002060"/>
                </a:solidFill>
              </a:rPr>
              <a:t>8</a:t>
            </a:r>
            <a:r>
              <a:rPr lang="en-US" sz="2400" dirty="0">
                <a:solidFill>
                  <a:srgbClr val="002060"/>
                </a:solidFill>
              </a:rPr>
              <a:t>H</a:t>
            </a:r>
            <a:r>
              <a:rPr lang="en-US" sz="2400" baseline="-25000" dirty="0">
                <a:solidFill>
                  <a:srgbClr val="002060"/>
                </a:solidFill>
              </a:rPr>
              <a:t>18</a:t>
            </a:r>
            <a:r>
              <a:rPr lang="en-US" sz="2400" dirty="0">
                <a:solidFill>
                  <a:srgbClr val="002060"/>
                </a:solidFill>
              </a:rPr>
              <a:t> to CO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02060"/>
                </a:solidFill>
              </a:rPr>
              <a:t> given in the balanced equation; (3) convert moles of CO</a:t>
            </a:r>
            <a:r>
              <a:rPr lang="en-US" sz="2400" baseline="-25000" dirty="0">
                <a:solidFill>
                  <a:srgbClr val="002060"/>
                </a:solidFill>
              </a:rPr>
              <a:t>2</a:t>
            </a:r>
            <a:r>
              <a:rPr lang="en-US" sz="2400" dirty="0">
                <a:solidFill>
                  <a:srgbClr val="002060"/>
                </a:solidFill>
              </a:rPr>
              <a:t> to grams. </a:t>
            </a:r>
            <a:endParaRPr lang="en-US" altLang="en-US" sz="2400" dirty="0">
              <a:solidFill>
                <a:srgbClr val="002060"/>
              </a:solidFill>
            </a:endParaRPr>
          </a:p>
          <a:p>
            <a:pPr eaLnBrk="1" hangingPunct="1">
              <a:buFontTx/>
              <a:buNone/>
            </a:pPr>
            <a:endParaRPr lang="en-US" altLang="en-US" sz="2000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991" y="457200"/>
            <a:ext cx="7772400" cy="838200"/>
          </a:xfrm>
        </p:spPr>
        <p:txBody>
          <a:bodyPr/>
          <a:lstStyle/>
          <a:p>
            <a:r>
              <a:rPr lang="en-US" altLang="en-US" sz="3600" dirty="0"/>
              <a:t>Stoichiometric Calculation #3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12542" y="1150028"/>
                <a:ext cx="9256542" cy="4876800"/>
              </a:xfrm>
            </p:spPr>
            <p:txBody>
              <a:bodyPr/>
              <a:lstStyle/>
              <a:p>
                <a:r>
                  <a:rPr lang="en-US" sz="2800" i="1" dirty="0"/>
                  <a:t>Mass-to-mole-to-mole-to-mass relationship</a:t>
                </a:r>
                <a:r>
                  <a:rPr lang="en-US" sz="2800" dirty="0"/>
                  <a:t>:</a:t>
                </a:r>
                <a:endParaRPr lang="en-US" sz="2000" dirty="0"/>
              </a:p>
              <a:p>
                <a:r>
                  <a:rPr lang="en-US" sz="2800" dirty="0"/>
                  <a:t>Reaction: </a:t>
                </a:r>
                <a:r>
                  <a:rPr lang="en-US" sz="2400" dirty="0"/>
                  <a:t>(from previous slide)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400" dirty="0"/>
                  <a:t>2C</a:t>
                </a:r>
                <a:r>
                  <a:rPr lang="en-US" sz="2400" baseline="-25000" dirty="0"/>
                  <a:t>8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18</a:t>
                </a:r>
                <a:r>
                  <a:rPr lang="en-US" sz="1800" dirty="0"/>
                  <a:t>(</a:t>
                </a:r>
                <a:r>
                  <a:rPr lang="en-US" sz="1800" i="1" dirty="0"/>
                  <a:t>l</a:t>
                </a:r>
                <a:r>
                  <a:rPr lang="en-US" sz="1800" dirty="0"/>
                  <a:t>)</a:t>
                </a:r>
                <a:r>
                  <a:rPr lang="en-US" sz="2400" dirty="0"/>
                  <a:t>  +  25 O</a:t>
                </a:r>
                <a:r>
                  <a:rPr lang="en-US" sz="2400" baseline="-25000" dirty="0"/>
                  <a:t>2</a:t>
                </a:r>
                <a:r>
                  <a:rPr lang="en-US" sz="1800" dirty="0"/>
                  <a:t>(g)</a:t>
                </a:r>
                <a:r>
                  <a:rPr lang="en-US" altLang="en-US" sz="2400" dirty="0">
                    <a:sym typeface="Symbol" charset="2"/>
                  </a:rPr>
                  <a:t></a:t>
                </a:r>
                <a:r>
                  <a:rPr lang="en-US" sz="2400" dirty="0">
                    <a:sym typeface="Wingdings"/>
                  </a:rPr>
                  <a:t>  16CO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  +  18H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2400" dirty="0">
                    <a:sym typeface="Wingdings"/>
                  </a:rPr>
                  <a:t>O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;</a:t>
                </a:r>
                <a:endParaRPr lang="en-US" sz="2000" dirty="0"/>
              </a:p>
              <a:p>
                <a:r>
                  <a:rPr lang="en-US" sz="2400" u="sng" dirty="0"/>
                  <a:t>Calculation-1</a:t>
                </a:r>
                <a:r>
                  <a:rPr lang="en-US" sz="2000" dirty="0"/>
                  <a:t>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Moles C</a:t>
                </a:r>
                <a:r>
                  <a:rPr lang="en-US" sz="2000" baseline="-25000" dirty="0"/>
                  <a:t>8</a:t>
                </a:r>
                <a:r>
                  <a:rPr lang="en-US" sz="2000" dirty="0"/>
                  <a:t>H</a:t>
                </a:r>
                <a:r>
                  <a:rPr lang="en-US" sz="2000" baseline="-25000" dirty="0"/>
                  <a:t>18</a:t>
                </a:r>
                <a:r>
                  <a:rPr lang="en-US" sz="2000" dirty="0"/>
                  <a:t> reacted = 653.0 g C</a:t>
                </a:r>
                <a:r>
                  <a:rPr lang="en-US" sz="2000" baseline="-25000" dirty="0"/>
                  <a:t>8</a:t>
                </a:r>
                <a:r>
                  <a:rPr lang="en-US" sz="2000" dirty="0"/>
                  <a:t>H</a:t>
                </a:r>
                <a:r>
                  <a:rPr lang="en-US" sz="2000" baseline="-25000" dirty="0"/>
                  <a:t>18</a:t>
                </a:r>
                <a:r>
                  <a:rPr lang="en-US" sz="2000" dirty="0"/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8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18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114.2 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sz="2000" dirty="0"/>
                  <a:t> = 5.718 moles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Moles CO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formed = 5.718 </a:t>
                </a:r>
                <a:r>
                  <a:rPr lang="en-US" sz="2000" dirty="0" err="1"/>
                  <a:t>mol</a:t>
                </a:r>
                <a:r>
                  <a:rPr lang="en-US" sz="2000" dirty="0"/>
                  <a:t> C</a:t>
                </a:r>
                <a:r>
                  <a:rPr lang="en-US" sz="2000" baseline="-25000" dirty="0"/>
                  <a:t>8</a:t>
                </a:r>
                <a:r>
                  <a:rPr lang="en-US" sz="2000" dirty="0"/>
                  <a:t>H</a:t>
                </a:r>
                <a:r>
                  <a:rPr lang="en-US" sz="2000" baseline="-25000" dirty="0"/>
                  <a:t>18</a:t>
                </a:r>
                <a:r>
                  <a:rPr lang="en-US" sz="2000" dirty="0"/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16 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𝐶𝑂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2 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𝐶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8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18</m:t>
                        </m:r>
                      </m:den>
                    </m:f>
                  </m:oMath>
                </a14:m>
                <a:r>
                  <a:rPr lang="en-US" sz="2000" dirty="0"/>
                  <a:t>= 45.74 moles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dirty="0"/>
                  <a:t>Mass of CO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formed = 45.74 </a:t>
                </a:r>
                <a:r>
                  <a:rPr lang="en-US" sz="2000" dirty="0" err="1"/>
                  <a:t>mol</a:t>
                </a:r>
                <a:r>
                  <a:rPr lang="en-US" sz="2000" dirty="0"/>
                  <a:t> CO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44.01 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𝑔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1 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𝐶𝑂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= </a:t>
                </a:r>
                <a:r>
                  <a:rPr lang="en-US" sz="2000" dirty="0">
                    <a:solidFill>
                      <a:srgbClr val="FF0000"/>
                    </a:solidFill>
                  </a:rPr>
                  <a:t>2013 g CO</a:t>
                </a:r>
                <a:r>
                  <a:rPr lang="en-US" sz="2000" baseline="-25000" dirty="0">
                    <a:solidFill>
                      <a:srgbClr val="FF0000"/>
                    </a:solidFill>
                  </a:rPr>
                  <a:t>2</a:t>
                </a:r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12542" y="1150028"/>
                <a:ext cx="9256542" cy="4876800"/>
              </a:xfrm>
              <a:blipFill>
                <a:blip r:embed="rId3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02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Stoichiometric Calculation #4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64566"/>
            <a:ext cx="9144000" cy="4975909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i="1" dirty="0" smtClean="0"/>
              <a:t>Mass-to-mole to mole-to-mass </a:t>
            </a:r>
            <a:r>
              <a:rPr lang="en-US" altLang="en-US" sz="2800" i="1" dirty="0"/>
              <a:t>relationship</a:t>
            </a:r>
            <a:r>
              <a:rPr lang="en-US" altLang="en-US" sz="2800" dirty="0"/>
              <a:t>:</a:t>
            </a:r>
            <a:endParaRPr lang="en-US" altLang="en-US" sz="2000" dirty="0"/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2400" u="sng" dirty="0"/>
              <a:t>Example-2</a:t>
            </a:r>
            <a:r>
              <a:rPr lang="en-US" altLang="en-US" sz="2400" dirty="0"/>
              <a:t>: In the following reaction, if 653.0 g of octane, C</a:t>
            </a:r>
            <a:r>
              <a:rPr lang="en-US" altLang="en-US" sz="2400" baseline="-18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18000" dirty="0"/>
              <a:t>18</a:t>
            </a:r>
            <a:r>
              <a:rPr lang="en-US" altLang="en-US" sz="2400" dirty="0"/>
              <a:t>, are completely combusted, how many grams of H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O are produced?</a:t>
            </a:r>
          </a:p>
          <a:p>
            <a:pPr lvl="1" eaLnBrk="1" hangingPunct="1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sz="2400" dirty="0"/>
              <a:t>2C</a:t>
            </a:r>
            <a:r>
              <a:rPr lang="en-US" altLang="en-US" sz="2400" baseline="-18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18000" dirty="0"/>
              <a:t>18</a:t>
            </a:r>
            <a:r>
              <a:rPr lang="en-US" altLang="en-US" sz="1800" dirty="0"/>
              <a:t>(</a:t>
            </a:r>
            <a:r>
              <a:rPr lang="en-US" altLang="en-US" sz="1800" i="1" dirty="0"/>
              <a:t>l</a:t>
            </a:r>
            <a:r>
              <a:rPr lang="en-US" altLang="en-US" sz="1800" dirty="0"/>
              <a:t>)</a:t>
            </a:r>
            <a:r>
              <a:rPr lang="en-US" altLang="en-US" sz="2000" dirty="0"/>
              <a:t> </a:t>
            </a:r>
            <a:r>
              <a:rPr lang="en-US" altLang="en-US" sz="2400" dirty="0"/>
              <a:t>+</a:t>
            </a:r>
            <a:r>
              <a:rPr lang="en-US" altLang="en-US" sz="2000" dirty="0"/>
              <a:t> </a:t>
            </a:r>
            <a:r>
              <a:rPr lang="en-US" altLang="en-US" sz="2400" dirty="0"/>
              <a:t>25 O</a:t>
            </a:r>
            <a:r>
              <a:rPr lang="en-US" altLang="en-US" sz="2400" baseline="-18000" dirty="0"/>
              <a:t>2</a:t>
            </a:r>
            <a:r>
              <a:rPr lang="en-US" altLang="en-US" sz="1800" dirty="0"/>
              <a:t>(g)</a:t>
            </a:r>
            <a:r>
              <a:rPr lang="en-US" altLang="en-US" sz="2000" dirty="0"/>
              <a:t>  </a:t>
            </a:r>
            <a:r>
              <a:rPr lang="en-US" altLang="en-US" sz="2400" dirty="0">
                <a:sym typeface="Symbol" charset="2"/>
              </a:rPr>
              <a:t></a:t>
            </a:r>
            <a:r>
              <a:rPr lang="en-US" altLang="en-US" sz="2000" dirty="0">
                <a:sym typeface="Wingdings" charset="2"/>
              </a:rPr>
              <a:t>  </a:t>
            </a:r>
            <a:r>
              <a:rPr lang="en-US" altLang="en-US" sz="2400" dirty="0">
                <a:sym typeface="Wingdings" charset="2"/>
              </a:rPr>
              <a:t>16CO</a:t>
            </a:r>
            <a:r>
              <a:rPr lang="en-US" altLang="en-US" sz="2400" baseline="-18000" dirty="0"/>
              <a:t>2</a:t>
            </a:r>
            <a:r>
              <a:rPr lang="en-US" altLang="en-US" sz="1800" dirty="0">
                <a:sym typeface="Wingdings" charset="2"/>
              </a:rPr>
              <a:t>(g)</a:t>
            </a:r>
            <a:r>
              <a:rPr lang="en-US" altLang="en-US" sz="2000" dirty="0">
                <a:sym typeface="Wingdings" charset="2"/>
              </a:rPr>
              <a:t> </a:t>
            </a:r>
            <a:r>
              <a:rPr lang="en-US" altLang="en-US" sz="2400" dirty="0">
                <a:sym typeface="Wingdings" charset="2"/>
              </a:rPr>
              <a:t>+</a:t>
            </a:r>
            <a:r>
              <a:rPr lang="en-US" altLang="en-US" sz="2000" dirty="0">
                <a:sym typeface="Wingdings" charset="2"/>
              </a:rPr>
              <a:t> </a:t>
            </a:r>
            <a:r>
              <a:rPr lang="en-US" altLang="en-US" sz="2400" dirty="0">
                <a:sym typeface="Wingdings" charset="2"/>
              </a:rPr>
              <a:t>18H</a:t>
            </a:r>
            <a:r>
              <a:rPr lang="en-US" altLang="en-US" sz="2400" baseline="-18000" dirty="0"/>
              <a:t>2</a:t>
            </a:r>
            <a:r>
              <a:rPr lang="en-US" altLang="en-US" sz="2400" dirty="0">
                <a:sym typeface="Wingdings" charset="2"/>
              </a:rPr>
              <a:t>O</a:t>
            </a:r>
            <a:r>
              <a:rPr lang="en-US" altLang="en-US" sz="1800" dirty="0">
                <a:sym typeface="Wingdings" charset="2"/>
              </a:rPr>
              <a:t>(g)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2400" u="sng" dirty="0"/>
              <a:t>Calculation process</a:t>
            </a:r>
            <a:r>
              <a:rPr lang="en-US" altLang="en-US" sz="2400" dirty="0"/>
              <a:t>: (1) convert grams of C</a:t>
            </a:r>
            <a:r>
              <a:rPr lang="en-US" altLang="en-US" sz="2400" baseline="-25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25000" dirty="0"/>
              <a:t>18</a:t>
            </a:r>
            <a:r>
              <a:rPr lang="en-US" altLang="en-US" sz="2400" dirty="0"/>
              <a:t> to mol; (2) calculate moles of H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O using stoichiometric relationship of C</a:t>
            </a:r>
            <a:r>
              <a:rPr lang="en-US" altLang="en-US" sz="2400" baseline="-25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25000" dirty="0"/>
              <a:t>18</a:t>
            </a:r>
            <a:r>
              <a:rPr lang="en-US" altLang="en-US" sz="2400" dirty="0"/>
              <a:t> to H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O H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O from balanced equation; (3) convert moles of H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O to grams.</a:t>
            </a:r>
          </a:p>
        </p:txBody>
      </p:sp>
    </p:spTree>
    <p:extLst>
      <p:ext uri="{BB962C8B-B14F-4D97-AF65-F5344CB8AC3E}">
        <p14:creationId xmlns:p14="http://schemas.microsoft.com/office/powerpoint/2010/main" val="124649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942" y="275485"/>
            <a:ext cx="7525753" cy="838200"/>
          </a:xfrm>
        </p:spPr>
        <p:txBody>
          <a:bodyPr/>
          <a:lstStyle/>
          <a:p>
            <a:r>
              <a:rPr lang="en-US" altLang="en-US" sz="3600" dirty="0"/>
              <a:t>Stoichiometric Calculation #4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113685"/>
                <a:ext cx="9144000" cy="4876800"/>
              </a:xfrm>
            </p:spPr>
            <p:txBody>
              <a:bodyPr/>
              <a:lstStyle/>
              <a:p>
                <a:r>
                  <a:rPr lang="en-US" sz="2800" i="1" dirty="0"/>
                  <a:t>Mass-to-mole-to-mole-to-mass relationship</a:t>
                </a:r>
                <a:r>
                  <a:rPr lang="en-US" sz="2800" dirty="0"/>
                  <a:t>:</a:t>
                </a:r>
                <a:endParaRPr lang="en-US" sz="2000" dirty="0"/>
              </a:p>
              <a:p>
                <a:r>
                  <a:rPr lang="en-US" sz="2800" dirty="0"/>
                  <a:t>Reaction: </a:t>
                </a:r>
                <a:r>
                  <a:rPr lang="en-US" sz="2400" dirty="0"/>
                  <a:t>(from previous slide)</a:t>
                </a:r>
              </a:p>
              <a:p>
                <a:pPr lvl="1">
                  <a:buFont typeface="Arial" charset="0"/>
                  <a:buChar char="•"/>
                </a:pPr>
                <a:r>
                  <a:rPr lang="en-US" sz="2400" dirty="0"/>
                  <a:t>  2C</a:t>
                </a:r>
                <a:r>
                  <a:rPr lang="en-US" sz="2400" baseline="-25000" dirty="0"/>
                  <a:t>8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18</a:t>
                </a:r>
                <a:r>
                  <a:rPr lang="en-US" sz="1800" dirty="0"/>
                  <a:t>(</a:t>
                </a:r>
                <a:r>
                  <a:rPr lang="en-US" sz="1800" i="1" dirty="0"/>
                  <a:t>l</a:t>
                </a:r>
                <a:r>
                  <a:rPr lang="en-US" sz="1800" dirty="0"/>
                  <a:t>)</a:t>
                </a:r>
                <a:r>
                  <a:rPr lang="en-US" sz="2400" dirty="0"/>
                  <a:t>  +  25 O</a:t>
                </a:r>
                <a:r>
                  <a:rPr lang="en-US" sz="2400" baseline="-25000" dirty="0"/>
                  <a:t>2</a:t>
                </a:r>
                <a:r>
                  <a:rPr lang="en-US" sz="1800" dirty="0"/>
                  <a:t>(g)</a:t>
                </a:r>
                <a:r>
                  <a:rPr lang="en-US" altLang="en-US" sz="2400" dirty="0">
                    <a:sym typeface="Symbol" charset="2"/>
                  </a:rPr>
                  <a:t></a:t>
                </a:r>
                <a:r>
                  <a:rPr lang="en-US" sz="2400" dirty="0">
                    <a:sym typeface="Wingdings"/>
                  </a:rPr>
                  <a:t>  16CO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  +  18H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2400" dirty="0">
                    <a:sym typeface="Wingdings"/>
                  </a:rPr>
                  <a:t>O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;</a:t>
                </a:r>
                <a:endParaRPr lang="en-US" sz="2400" dirty="0"/>
              </a:p>
              <a:p>
                <a:endParaRPr lang="en-US" sz="2000" dirty="0"/>
              </a:p>
              <a:p>
                <a:r>
                  <a:rPr lang="en-US" sz="2400" u="sng" dirty="0"/>
                  <a:t>Calculation-2</a:t>
                </a:r>
                <a:r>
                  <a:rPr lang="en-US" sz="2400" dirty="0"/>
                  <a:t>: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Moles C</a:t>
                </a:r>
                <a:r>
                  <a:rPr lang="en-US" sz="2000" baseline="-25000" dirty="0"/>
                  <a:t>8</a:t>
                </a:r>
                <a:r>
                  <a:rPr lang="en-US" sz="2000" dirty="0"/>
                  <a:t>H</a:t>
                </a:r>
                <a:r>
                  <a:rPr lang="en-US" sz="2000" baseline="-25000" dirty="0"/>
                  <a:t>18</a:t>
                </a:r>
                <a:r>
                  <a:rPr lang="en-US" sz="2000" dirty="0"/>
                  <a:t> reacted = 653.0 g C</a:t>
                </a:r>
                <a:r>
                  <a:rPr lang="en-US" sz="2000" baseline="-25000" dirty="0"/>
                  <a:t>8</a:t>
                </a:r>
                <a:r>
                  <a:rPr lang="en-US" sz="2000" dirty="0"/>
                  <a:t>H</a:t>
                </a:r>
                <a:r>
                  <a:rPr lang="en-US" sz="2000" baseline="-25000" dirty="0"/>
                  <a:t>18</a:t>
                </a:r>
                <a:r>
                  <a:rPr lang="en-US" sz="2000" dirty="0"/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1 </m:t>
                        </m:r>
                        <m:r>
                          <a:rPr lang="en-US" sz="20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𝐶</m:t>
                        </m:r>
                        <m:r>
                          <a:rPr lang="en-US" sz="2000" i="1">
                            <a:latin typeface="Cambria Math" charset="0"/>
                          </a:rPr>
                          <m:t>8</m:t>
                        </m:r>
                        <m:r>
                          <a:rPr lang="en-US" sz="2000" i="1">
                            <a:latin typeface="Cambria Math" charset="0"/>
                          </a:rPr>
                          <m:t>𝐻</m:t>
                        </m:r>
                        <m:r>
                          <a:rPr lang="en-US" sz="2000" i="1">
                            <a:latin typeface="Cambria Math" charset="0"/>
                          </a:rPr>
                          <m:t>18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114.2 </m:t>
                        </m:r>
                        <m:r>
                          <a:rPr lang="en-US" sz="2000" i="1">
                            <a:latin typeface="Cambria Math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sz="2000" dirty="0"/>
                  <a:t> = 5.718 moles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Moles H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O formed = 5.718 </a:t>
                </a:r>
                <a:r>
                  <a:rPr lang="en-US" sz="2000" dirty="0" err="1"/>
                  <a:t>mol</a:t>
                </a:r>
                <a:r>
                  <a:rPr lang="en-US" sz="2000" dirty="0"/>
                  <a:t> C</a:t>
                </a:r>
                <a:r>
                  <a:rPr lang="en-US" sz="2000" baseline="-25000" dirty="0"/>
                  <a:t>8</a:t>
                </a:r>
                <a:r>
                  <a:rPr lang="en-US" sz="2000" dirty="0"/>
                  <a:t>H</a:t>
                </a:r>
                <a:r>
                  <a:rPr lang="en-US" sz="2000" baseline="-25000" dirty="0"/>
                  <a:t>18</a:t>
                </a:r>
                <a:r>
                  <a:rPr lang="en-US" sz="2000" dirty="0"/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8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𝑂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2 </m:t>
                        </m:r>
                        <m:r>
                          <a:rPr lang="en-US" sz="20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𝐶</m:t>
                        </m:r>
                        <m:r>
                          <a:rPr lang="en-US" sz="2000" i="1">
                            <a:latin typeface="Cambria Math" charset="0"/>
                          </a:rPr>
                          <m:t>8</m:t>
                        </m:r>
                        <m:r>
                          <a:rPr lang="en-US" sz="2000" i="1">
                            <a:latin typeface="Cambria Math" charset="0"/>
                          </a:rPr>
                          <m:t>𝐻</m:t>
                        </m:r>
                        <m:r>
                          <a:rPr lang="en-US" sz="2000" i="1">
                            <a:latin typeface="Cambria Math" charset="0"/>
                          </a:rPr>
                          <m:t>18</m:t>
                        </m:r>
                      </m:den>
                    </m:f>
                  </m:oMath>
                </a14:m>
                <a:r>
                  <a:rPr lang="en-US" sz="2000" dirty="0"/>
                  <a:t>= 51.46 moles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000" dirty="0"/>
                  <a:t>Mass of H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O formed = 51.46 </a:t>
                </a:r>
                <a:r>
                  <a:rPr lang="en-US" sz="2000" dirty="0" err="1"/>
                  <a:t>mol</a:t>
                </a:r>
                <a:r>
                  <a:rPr lang="en-US" sz="2000" dirty="0"/>
                  <a:t> H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O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18</m:t>
                        </m:r>
                        <m:r>
                          <a:rPr lang="en-US" sz="2000" i="1">
                            <a:latin typeface="Cambria Math" charset="0"/>
                          </a:rPr>
                          <m:t>.0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i="1">
                            <a:latin typeface="Cambria Math" charset="0"/>
                          </a:rPr>
                          <m:t>𝑔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1 </m:t>
                        </m:r>
                        <m:r>
                          <a:rPr lang="en-US" sz="20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000" i="1">
                            <a:latin typeface="Cambria Math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𝑂</m:t>
                        </m:r>
                      </m:den>
                    </m:f>
                  </m:oMath>
                </a14:m>
                <a:r>
                  <a:rPr lang="en-US" sz="2000" dirty="0"/>
                  <a:t>  =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927.4 g H</a:t>
                </a:r>
                <a:r>
                  <a:rPr lang="en-US" sz="2000" b="1" baseline="-25000" dirty="0">
                    <a:solidFill>
                      <a:srgbClr val="0070C0"/>
                    </a:solidFill>
                  </a:rPr>
                  <a:t>2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O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13685"/>
                <a:ext cx="9144000" cy="4876800"/>
              </a:xfrm>
              <a:blipFill>
                <a:blip r:embed="rId3"/>
                <a:stretch>
                  <a:fillRect l="-600" b="-10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9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632" y="1683861"/>
            <a:ext cx="7495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Questions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1) The 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elements in which the last electron enters one of the 5f orbitals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 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(5f–block elements) are called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44994" y="2422525"/>
            <a:ext cx="3239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202124"/>
                </a:solidFill>
                <a:latin typeface="arial" panose="020B0604020202020204" pitchFamily="34" charset="0"/>
              </a:rPr>
              <a:t>Ans</a:t>
            </a:r>
            <a:r>
              <a:rPr lang="en-US" dirty="0" smtClean="0">
                <a:solidFill>
                  <a:srgbClr val="202124"/>
                </a:solidFill>
                <a:latin typeface="arial" panose="020B0604020202020204" pitchFamily="34" charset="0"/>
              </a:rPr>
              <a:t>: Actinides 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or </a:t>
            </a: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actinons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or </a:t>
            </a:r>
            <a:r>
              <a:rPr lang="en-US" dirty="0" err="1">
                <a:solidFill>
                  <a:srgbClr val="202124"/>
                </a:solidFill>
                <a:latin typeface="arial" panose="020B0604020202020204" pitchFamily="34" charset="0"/>
              </a:rPr>
              <a:t>actinoids</a:t>
            </a:r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0632" y="2822633"/>
            <a:ext cx="31454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2) The </a:t>
            </a:r>
            <a:r>
              <a:rPr lang="en-US" b="1" dirty="0">
                <a:solidFill>
                  <a:srgbClr val="202124"/>
                </a:solidFill>
                <a:latin typeface="arial" panose="020B0604020202020204" pitchFamily="34" charset="0"/>
              </a:rPr>
              <a:t>d-block </a:t>
            </a:r>
            <a:r>
              <a:rPr lang="en-US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 elements are called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32492" y="3130410"/>
            <a:ext cx="2527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Ans</a:t>
            </a:r>
            <a:r>
              <a:rPr lang="en-US" dirty="0" smtClean="0"/>
              <a:t>: The transition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6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079" y="533400"/>
            <a:ext cx="7772400" cy="838200"/>
          </a:xfrm>
        </p:spPr>
        <p:txBody>
          <a:bodyPr/>
          <a:lstStyle/>
          <a:p>
            <a:r>
              <a:rPr lang="en-US" altLang="en-US" sz="3600" dirty="0"/>
              <a:t>Stoichiometric Calculation #5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2163"/>
            <a:ext cx="9144000" cy="4572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i="1" dirty="0"/>
              <a:t>Mass-to-mole-to-mole-to-mass relationship</a:t>
            </a:r>
            <a:r>
              <a:rPr lang="en-US" altLang="en-US" sz="2800" dirty="0"/>
              <a:t>:</a:t>
            </a:r>
            <a:endParaRPr lang="en-US" altLang="en-US" sz="2000" dirty="0"/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2400" u="sng" dirty="0"/>
              <a:t>Example-3</a:t>
            </a:r>
            <a:r>
              <a:rPr lang="en-US" altLang="en-US" sz="2400" dirty="0"/>
              <a:t>: In the following reaction, if 653.0 g of octane, C</a:t>
            </a:r>
            <a:r>
              <a:rPr lang="en-US" altLang="en-US" sz="2400" baseline="-18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18000" dirty="0"/>
              <a:t>18</a:t>
            </a:r>
            <a:r>
              <a:rPr lang="en-US" altLang="en-US" sz="2400" dirty="0"/>
              <a:t>, are completely combusted, how many grams of 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are consumed?</a:t>
            </a:r>
          </a:p>
          <a:p>
            <a:pPr lvl="1" eaLnBrk="1" hangingPunct="1">
              <a:buFontTx/>
              <a:buNone/>
            </a:pPr>
            <a:r>
              <a:rPr lang="en-US" altLang="en-US" sz="2000" dirty="0"/>
              <a:t>	</a:t>
            </a:r>
            <a:r>
              <a:rPr lang="en-US" altLang="en-US" sz="2400" dirty="0"/>
              <a:t>2C</a:t>
            </a:r>
            <a:r>
              <a:rPr lang="en-US" altLang="en-US" sz="2400" baseline="-18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18000" dirty="0"/>
              <a:t>18</a:t>
            </a:r>
            <a:r>
              <a:rPr lang="en-US" altLang="en-US" sz="1800" dirty="0"/>
              <a:t>(</a:t>
            </a:r>
            <a:r>
              <a:rPr lang="en-US" altLang="en-US" sz="1800" i="1" dirty="0"/>
              <a:t>l</a:t>
            </a:r>
            <a:r>
              <a:rPr lang="en-US" altLang="en-US" sz="1800" dirty="0"/>
              <a:t>)</a:t>
            </a:r>
            <a:r>
              <a:rPr lang="en-US" altLang="en-US" sz="2000" dirty="0"/>
              <a:t> </a:t>
            </a:r>
            <a:r>
              <a:rPr lang="en-US" altLang="en-US" sz="2400" dirty="0"/>
              <a:t>+</a:t>
            </a:r>
            <a:r>
              <a:rPr lang="en-US" altLang="en-US" sz="2000" dirty="0"/>
              <a:t> </a:t>
            </a:r>
            <a:r>
              <a:rPr lang="en-US" altLang="en-US" sz="2400" dirty="0"/>
              <a:t>25 O</a:t>
            </a:r>
            <a:r>
              <a:rPr lang="en-US" altLang="en-US" sz="2400" baseline="-18000" dirty="0"/>
              <a:t>2</a:t>
            </a:r>
            <a:r>
              <a:rPr lang="en-US" altLang="en-US" sz="1800" dirty="0"/>
              <a:t>(g)</a:t>
            </a:r>
            <a:r>
              <a:rPr lang="en-US" altLang="en-US" sz="2000" dirty="0"/>
              <a:t>  </a:t>
            </a:r>
            <a:r>
              <a:rPr lang="en-US" altLang="en-US" sz="2400" dirty="0">
                <a:sym typeface="Symbol" charset="2"/>
              </a:rPr>
              <a:t></a:t>
            </a:r>
            <a:r>
              <a:rPr lang="en-US" altLang="en-US" sz="2000" dirty="0">
                <a:sym typeface="Wingdings" charset="2"/>
              </a:rPr>
              <a:t>  </a:t>
            </a:r>
            <a:r>
              <a:rPr lang="en-US" altLang="en-US" sz="2400" dirty="0">
                <a:sym typeface="Wingdings" charset="2"/>
              </a:rPr>
              <a:t>16CO</a:t>
            </a:r>
            <a:r>
              <a:rPr lang="en-US" altLang="en-US" sz="2400" baseline="-18000" dirty="0"/>
              <a:t>2</a:t>
            </a:r>
            <a:r>
              <a:rPr lang="en-US" altLang="en-US" sz="1800" dirty="0">
                <a:sym typeface="Wingdings" charset="2"/>
              </a:rPr>
              <a:t>(g)</a:t>
            </a:r>
            <a:r>
              <a:rPr lang="en-US" altLang="en-US" sz="2000" dirty="0">
                <a:sym typeface="Wingdings" charset="2"/>
              </a:rPr>
              <a:t> </a:t>
            </a:r>
            <a:r>
              <a:rPr lang="en-US" altLang="en-US" sz="2400" dirty="0">
                <a:sym typeface="Wingdings" charset="2"/>
              </a:rPr>
              <a:t>+</a:t>
            </a:r>
            <a:r>
              <a:rPr lang="en-US" altLang="en-US" sz="2000" dirty="0">
                <a:sym typeface="Wingdings" charset="2"/>
              </a:rPr>
              <a:t> </a:t>
            </a:r>
            <a:r>
              <a:rPr lang="en-US" altLang="en-US" sz="2400" dirty="0">
                <a:sym typeface="Wingdings" charset="2"/>
              </a:rPr>
              <a:t>18H</a:t>
            </a:r>
            <a:r>
              <a:rPr lang="en-US" altLang="en-US" sz="2400" baseline="-18000" dirty="0"/>
              <a:t>2</a:t>
            </a:r>
            <a:r>
              <a:rPr lang="en-US" altLang="en-US" sz="2400" dirty="0">
                <a:sym typeface="Wingdings" charset="2"/>
              </a:rPr>
              <a:t>O</a:t>
            </a:r>
            <a:r>
              <a:rPr lang="en-US" altLang="en-US" sz="1800" dirty="0">
                <a:sym typeface="Wingdings" charset="2"/>
              </a:rPr>
              <a:t>(g)</a:t>
            </a:r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400" u="sng" dirty="0"/>
              <a:t>Calculation process</a:t>
            </a:r>
            <a:r>
              <a:rPr lang="en-US" altLang="en-US" sz="2400" dirty="0"/>
              <a:t>: (1) convert grams of C</a:t>
            </a:r>
            <a:r>
              <a:rPr lang="en-US" altLang="en-US" sz="2400" baseline="-25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25000" dirty="0"/>
              <a:t>18</a:t>
            </a:r>
            <a:r>
              <a:rPr lang="en-US" altLang="en-US" sz="2400" dirty="0"/>
              <a:t> to mol; (2) calculate moles of 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using the stoichiometric relationship of C</a:t>
            </a:r>
            <a:r>
              <a:rPr lang="en-US" altLang="en-US" sz="2400" baseline="-25000" dirty="0"/>
              <a:t>8</a:t>
            </a:r>
            <a:r>
              <a:rPr lang="en-US" altLang="en-US" sz="2400" dirty="0"/>
              <a:t>H</a:t>
            </a:r>
            <a:r>
              <a:rPr lang="en-US" altLang="en-US" sz="2400" baseline="-25000" dirty="0"/>
              <a:t>18</a:t>
            </a:r>
            <a:r>
              <a:rPr lang="en-US" altLang="en-US" sz="2400" dirty="0"/>
              <a:t> to 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given in balanced equation; (3) convert moles of O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to grams. 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77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92"/>
            <a:ext cx="7772400" cy="838200"/>
          </a:xfrm>
        </p:spPr>
        <p:txBody>
          <a:bodyPr/>
          <a:lstStyle/>
          <a:p>
            <a:r>
              <a:rPr lang="en-US" altLang="en-US" sz="3600" dirty="0"/>
              <a:t>Stoichiometric Calculation #5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97281"/>
                <a:ext cx="9144000" cy="4648200"/>
              </a:xfrm>
            </p:spPr>
            <p:txBody>
              <a:bodyPr/>
              <a:lstStyle/>
              <a:p>
                <a:r>
                  <a:rPr lang="en-US" sz="2400" i="1" dirty="0"/>
                  <a:t>Mass-to-mole-to-mole-to-mass relationship</a:t>
                </a:r>
                <a:r>
                  <a:rPr lang="en-US" sz="2400" dirty="0"/>
                  <a:t>:</a:t>
                </a:r>
              </a:p>
              <a:p>
                <a:r>
                  <a:rPr lang="en-US" sz="2800" dirty="0"/>
                  <a:t>Reaction: </a:t>
                </a:r>
                <a:r>
                  <a:rPr lang="en-US" sz="2400" dirty="0"/>
                  <a:t>(from previous slide)</a:t>
                </a:r>
              </a:p>
              <a:p>
                <a:pPr lvl="1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2C</a:t>
                </a:r>
                <a:r>
                  <a:rPr lang="en-US" sz="2400" baseline="-25000" dirty="0"/>
                  <a:t>8</a:t>
                </a:r>
                <a:r>
                  <a:rPr lang="en-US" sz="2400" dirty="0"/>
                  <a:t>H</a:t>
                </a:r>
                <a:r>
                  <a:rPr lang="en-US" sz="2400" baseline="-25000" dirty="0"/>
                  <a:t>18</a:t>
                </a:r>
                <a:r>
                  <a:rPr lang="en-US" sz="1800" dirty="0"/>
                  <a:t>(</a:t>
                </a:r>
                <a:r>
                  <a:rPr lang="en-US" sz="1800" i="1" dirty="0"/>
                  <a:t>l</a:t>
                </a:r>
                <a:r>
                  <a:rPr lang="en-US" sz="1800" dirty="0"/>
                  <a:t>)</a:t>
                </a:r>
                <a:r>
                  <a:rPr lang="en-US" sz="2400" dirty="0"/>
                  <a:t>  +  25 O</a:t>
                </a:r>
                <a:r>
                  <a:rPr lang="en-US" sz="2400" baseline="-25000" dirty="0"/>
                  <a:t>2</a:t>
                </a:r>
                <a:r>
                  <a:rPr lang="en-US" sz="1800" dirty="0"/>
                  <a:t>(g)</a:t>
                </a:r>
                <a:r>
                  <a:rPr lang="en-US" altLang="en-US" sz="2400" dirty="0">
                    <a:sym typeface="Symbol" charset="2"/>
                  </a:rPr>
                  <a:t></a:t>
                </a:r>
                <a:r>
                  <a:rPr lang="en-US" sz="2400" dirty="0">
                    <a:sym typeface="Wingdings"/>
                  </a:rPr>
                  <a:t>  16CO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  +  18H</a:t>
                </a:r>
                <a:r>
                  <a:rPr lang="en-US" sz="2400" baseline="-25000" dirty="0">
                    <a:sym typeface="Wingdings"/>
                  </a:rPr>
                  <a:t>2</a:t>
                </a:r>
                <a:r>
                  <a:rPr lang="en-US" sz="2400" dirty="0">
                    <a:sym typeface="Wingdings"/>
                  </a:rPr>
                  <a:t>O</a:t>
                </a:r>
                <a:r>
                  <a:rPr lang="en-US" sz="1800" dirty="0">
                    <a:sym typeface="Wingdings"/>
                  </a:rPr>
                  <a:t>(g)</a:t>
                </a:r>
                <a:r>
                  <a:rPr lang="en-US" sz="2400" dirty="0">
                    <a:sym typeface="Wingdings"/>
                  </a:rPr>
                  <a:t>;</a:t>
                </a:r>
                <a:endParaRPr lang="en-US" sz="2000" dirty="0"/>
              </a:p>
              <a:p>
                <a:r>
                  <a:rPr lang="en-US" sz="2400" u="sng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Calculation-3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Moles C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18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reacted = 653.0 g C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18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</a:rPr>
                          <m:t>1 </m:t>
                        </m:r>
                        <m:r>
                          <a:rPr lang="en-US" sz="24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latin typeface="Cambria Math" charset="0"/>
                          </a:rPr>
                          <m:t>𝐶</m:t>
                        </m:r>
                        <m:r>
                          <a:rPr lang="en-US" sz="2400" i="1">
                            <a:latin typeface="Cambria Math" charset="0"/>
                          </a:rPr>
                          <m:t>8</m:t>
                        </m:r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  <m:r>
                          <a:rPr lang="en-US" sz="2400" i="1">
                            <a:latin typeface="Cambria Math" charset="0"/>
                          </a:rPr>
                          <m:t>18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114.2 </m:t>
                        </m:r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5.718 moles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Moles O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formed = 5.718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mol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18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25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𝑂</m:t>
                        </m:r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2 </m:t>
                        </m:r>
                        <m:r>
                          <a:rPr lang="en-US" sz="24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latin typeface="Cambria Math" charset="0"/>
                          </a:rPr>
                          <m:t>𝐶</m:t>
                        </m:r>
                        <m:r>
                          <a:rPr lang="en-US" sz="2400" i="1">
                            <a:latin typeface="Cambria Math" charset="0"/>
                          </a:rPr>
                          <m:t>8</m:t>
                        </m:r>
                        <m:r>
                          <a:rPr lang="en-US" sz="2400" i="1">
                            <a:latin typeface="Cambria Math" charset="0"/>
                          </a:rPr>
                          <m:t>𝐻</m:t>
                        </m:r>
                        <m:r>
                          <a:rPr lang="en-US" sz="2400" i="1">
                            <a:latin typeface="Cambria Math" charset="0"/>
                          </a:rPr>
                          <m:t>18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= 71.48 moles </a:t>
                </a:r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Mass of O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formed = 71.48 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mol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32</m:t>
                        </m:r>
                        <m:r>
                          <a:rPr lang="en-US" sz="2400" i="1">
                            <a:latin typeface="Cambria Math" charset="0"/>
                          </a:rPr>
                          <m:t>.0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a:rPr lang="en-US" sz="2400" i="1">
                            <a:latin typeface="Cambria Math" charset="0"/>
                          </a:rPr>
                          <m:t>𝑔</m:t>
                        </m:r>
                      </m:num>
                      <m:den>
                        <m:r>
                          <a:rPr lang="en-US" sz="2400" i="1">
                            <a:latin typeface="Cambria Math" charset="0"/>
                          </a:rPr>
                          <m:t>1 </m:t>
                        </m:r>
                        <m:r>
                          <a:rPr lang="en-US" sz="2400" i="1">
                            <a:latin typeface="Cambria Math" charset="0"/>
                          </a:rPr>
                          <m:t>𝑚𝑜𝑙</m:t>
                        </m:r>
                        <m:r>
                          <a:rPr lang="en-US" sz="2400" i="1">
                            <a:latin typeface="Cambria Math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𝑂</m:t>
                        </m:r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= = </a:t>
                </a:r>
                <a:r>
                  <a:rPr lang="en-US" sz="24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2287 g O</a:t>
                </a:r>
                <a:r>
                  <a:rPr lang="en-US" sz="2400" baseline="-25000" dirty="0">
                    <a:solidFill>
                      <a:srgbClr val="0070C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endParaRPr lang="en-US" sz="24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97281"/>
                <a:ext cx="9144000" cy="4648200"/>
              </a:xfrm>
              <a:blipFill>
                <a:blip r:embed="rId2"/>
                <a:stretch>
                  <a:fillRect l="-600" b="-19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56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z="3200"/>
              <a:t>Stoichiometry Involving Limiting Reactant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Limiting reactant </a:t>
            </a:r>
          </a:p>
          <a:p>
            <a:pPr lvl="1" eaLnBrk="1" hangingPunct="1">
              <a:buFontTx/>
              <a:buNone/>
            </a:pPr>
            <a:r>
              <a:rPr lang="en-US" altLang="en-US" i="1" dirty="0">
                <a:solidFill>
                  <a:srgbClr val="FF0000"/>
                </a:solidFill>
              </a:rPr>
              <a:t>	One that got completely consumed in a chemical reaction before the other reactant</a:t>
            </a:r>
            <a:r>
              <a:rPr lang="en-US" altLang="en-US" sz="2400" dirty="0">
                <a:solidFill>
                  <a:srgbClr val="FF0000"/>
                </a:solidFill>
              </a:rPr>
              <a:t>(</a:t>
            </a:r>
            <a:r>
              <a:rPr lang="en-US" altLang="en-US" i="1" dirty="0">
                <a:solidFill>
                  <a:srgbClr val="FF0000"/>
                </a:solidFill>
              </a:rPr>
              <a:t>s</a:t>
            </a:r>
            <a:r>
              <a:rPr lang="en-US" altLang="en-US" sz="2400" dirty="0">
                <a:solidFill>
                  <a:srgbClr val="FF0000"/>
                </a:solidFill>
              </a:rPr>
              <a:t>)</a:t>
            </a:r>
            <a:r>
              <a:rPr lang="en-US" altLang="en-US" i="1" dirty="0">
                <a:solidFill>
                  <a:srgbClr val="FF0000"/>
                </a:solidFill>
              </a:rPr>
              <a:t>.</a:t>
            </a:r>
          </a:p>
          <a:p>
            <a:pPr lvl="1" eaLnBrk="1" hangingPunct="1">
              <a:buFontTx/>
              <a:buNone/>
            </a:pPr>
            <a:endParaRPr lang="en-US" altLang="en-US" sz="1600" i="1" dirty="0"/>
          </a:p>
          <a:p>
            <a:pPr lvl="1" eaLnBrk="1" hangingPunct="1">
              <a:buFontTx/>
              <a:buNone/>
            </a:pPr>
            <a:r>
              <a:rPr lang="en-US" altLang="en-US" dirty="0">
                <a:solidFill>
                  <a:srgbClr val="002060"/>
                </a:solidFill>
              </a:rPr>
              <a:t>The product yields depend on the amount of the limiting reactant.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1447800"/>
          </a:xfrm>
        </p:spPr>
        <p:txBody>
          <a:bodyPr/>
          <a:lstStyle/>
          <a:p>
            <a:pPr algn="l" eaLnBrk="1" hangingPunct="1"/>
            <a:r>
              <a:rPr lang="en-US" altLang="en-US" sz="2400" dirty="0"/>
              <a:t>Making cheese burgers to illustrate the concepts of limiting and excess reactants. </a:t>
            </a:r>
            <a:br>
              <a:rPr lang="en-US" altLang="en-US" sz="2400" dirty="0"/>
            </a:br>
            <a:r>
              <a:rPr lang="en-US" altLang="en-US" sz="2400" dirty="0"/>
              <a:t/>
            </a:r>
            <a:br>
              <a:rPr lang="en-US" altLang="en-US" sz="2400" dirty="0"/>
            </a:br>
            <a:r>
              <a:rPr lang="en-US" altLang="en-US" sz="2400" dirty="0"/>
              <a:t>(Ingredient: 1 hamburger bun + 1 hamburger patty + 1 slice of cheese + 2 tomato slices = 1 cheese burger)</a:t>
            </a:r>
          </a:p>
        </p:txBody>
      </p:sp>
      <p:pic>
        <p:nvPicPr>
          <p:cNvPr id="19460" name="Picture 5" descr="hamburg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14537"/>
            <a:ext cx="7924800" cy="434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066800"/>
          </a:xfrm>
        </p:spPr>
        <p:txBody>
          <a:bodyPr/>
          <a:lstStyle/>
          <a:p>
            <a:pPr eaLnBrk="1" hangingPunct="1"/>
            <a:r>
              <a:rPr lang="en-US" altLang="en-US" sz="3600">
                <a:sym typeface="Wingdings" charset="2"/>
              </a:rPr>
              <a:t>The Concept of Limiting Reactant</a:t>
            </a:r>
            <a:endParaRPr lang="en-US" altLang="en-US" sz="3200">
              <a:sym typeface="Wingdings" charset="2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44000" cy="4953000"/>
          </a:xfrm>
        </p:spPr>
        <p:txBody>
          <a:bodyPr/>
          <a:lstStyle/>
          <a:p>
            <a:pPr marL="457200" lvl="1" indent="0" eaLnBrk="1" hangingPunct="1">
              <a:buFontTx/>
              <a:buNone/>
              <a:defRPr/>
            </a:pPr>
            <a:r>
              <a:rPr lang="en-US" altLang="en-US" sz="2400" dirty="0"/>
              <a:t>For example, in the synthesis of water according to the following equation:</a:t>
            </a:r>
            <a:endParaRPr lang="en-US" altLang="en-US" sz="1200" u="sng" dirty="0"/>
          </a:p>
          <a:p>
            <a:pPr lvl="1" eaLnBrk="1" hangingPunct="1">
              <a:buFontTx/>
              <a:buNone/>
              <a:defRPr/>
            </a:pPr>
            <a:r>
              <a:rPr lang="en-US" altLang="en-US" dirty="0"/>
              <a:t>	    2H</a:t>
            </a:r>
            <a:r>
              <a:rPr lang="en-US" altLang="en-US" baseline="-12000" dirty="0"/>
              <a:t>2</a:t>
            </a:r>
            <a:r>
              <a:rPr lang="en-US" altLang="en-US" sz="2000" dirty="0"/>
              <a:t>(g)</a:t>
            </a:r>
            <a:r>
              <a:rPr lang="en-US" altLang="en-US" dirty="0"/>
              <a:t> + O</a:t>
            </a:r>
            <a:r>
              <a:rPr lang="en-US" altLang="en-US" baseline="-12000" dirty="0"/>
              <a:t>2</a:t>
            </a:r>
            <a:r>
              <a:rPr lang="en-US" altLang="en-US" sz="2000" dirty="0"/>
              <a:t>(g)</a:t>
            </a:r>
            <a:r>
              <a:rPr lang="en-US" altLang="en-US" dirty="0"/>
              <a:t>  </a:t>
            </a:r>
            <a:r>
              <a:rPr lang="en-US" altLang="en-US" dirty="0">
                <a:sym typeface="Symbol" pitchFamily="18" charset="2"/>
              </a:rPr>
              <a:t></a:t>
            </a:r>
            <a:r>
              <a:rPr lang="en-US" altLang="en-US" dirty="0">
                <a:sym typeface="Wingdings" pitchFamily="2" charset="2"/>
              </a:rPr>
              <a:t> 2H</a:t>
            </a:r>
            <a:r>
              <a:rPr lang="en-US" altLang="en-US" baseline="-18000" dirty="0">
                <a:sym typeface="Wingdings" pitchFamily="2" charset="2"/>
              </a:rPr>
              <a:t>2</a:t>
            </a:r>
            <a:r>
              <a:rPr lang="en-US" altLang="en-US" dirty="0">
                <a:sym typeface="Wingdings" pitchFamily="2" charset="2"/>
              </a:rPr>
              <a:t>O</a:t>
            </a:r>
            <a:r>
              <a:rPr lang="en-US" altLang="en-US" sz="2000" dirty="0">
                <a:sym typeface="Wingdings" pitchFamily="2" charset="2"/>
              </a:rPr>
              <a:t>(</a:t>
            </a:r>
            <a:r>
              <a:rPr lang="en-US" altLang="en-US" sz="2000" i="1" dirty="0">
                <a:sym typeface="Wingdings" pitchFamily="2" charset="2"/>
              </a:rPr>
              <a:t>l</a:t>
            </a:r>
            <a:r>
              <a:rPr lang="en-US" altLang="en-US" sz="2000" dirty="0">
                <a:sym typeface="Wingdings" pitchFamily="2" charset="2"/>
              </a:rPr>
              <a:t>)</a:t>
            </a:r>
            <a:r>
              <a:rPr lang="en-US" altLang="en-US" dirty="0">
                <a:sym typeface="Wingdings" pitchFamily="2" charset="2"/>
              </a:rPr>
              <a:t>, </a:t>
            </a:r>
            <a:endParaRPr lang="en-US" altLang="en-US" sz="1600" dirty="0">
              <a:sym typeface="Wingdings" pitchFamily="2" charset="2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en-US" sz="2400" dirty="0">
                <a:sym typeface="Wingdings" pitchFamily="2" charset="2"/>
              </a:rPr>
              <a:t>The equation indicates that 2 </a:t>
            </a:r>
            <a:r>
              <a:rPr lang="en-US" altLang="en-US" sz="2400" dirty="0"/>
              <a:t>H</a:t>
            </a:r>
            <a:r>
              <a:rPr lang="en-US" altLang="en-US" sz="2400" baseline="-12000" dirty="0"/>
              <a:t>2</a:t>
            </a:r>
            <a:r>
              <a:rPr lang="en-US" altLang="en-US" sz="2400" dirty="0">
                <a:sym typeface="Wingdings" pitchFamily="2" charset="2"/>
              </a:rPr>
              <a:t> molecules react with 1 </a:t>
            </a:r>
            <a:r>
              <a:rPr lang="en-US" altLang="en-US" sz="2400" dirty="0"/>
              <a:t>O</a:t>
            </a:r>
            <a:r>
              <a:rPr lang="en-US" altLang="en-US" sz="2400" baseline="-12000" dirty="0"/>
              <a:t>2</a:t>
            </a:r>
            <a:r>
              <a:rPr lang="en-US" altLang="en-US" sz="2400" dirty="0">
                <a:sym typeface="Wingdings" pitchFamily="2" charset="2"/>
              </a:rPr>
              <a:t> molecule to produce 2 H</a:t>
            </a:r>
            <a:r>
              <a:rPr lang="en-US" altLang="en-US" sz="2400" baseline="-18000" dirty="0">
                <a:sym typeface="Wingdings" pitchFamily="2" charset="2"/>
              </a:rPr>
              <a:t>2</a:t>
            </a:r>
            <a:r>
              <a:rPr lang="en-US" altLang="en-US" sz="2400" dirty="0">
                <a:sym typeface="Wingdings" pitchFamily="2" charset="2"/>
              </a:rPr>
              <a:t>O molecules. </a:t>
            </a:r>
            <a:endParaRPr lang="en-US" altLang="en-US" sz="1200" dirty="0">
              <a:sym typeface="Wingdings" pitchFamily="2" charset="2"/>
            </a:endParaRP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400" dirty="0">
                <a:sym typeface="Wingdings" pitchFamily="2" charset="2"/>
              </a:rPr>
              <a:t>If a reaction is carried out with 10 molecules of </a:t>
            </a:r>
            <a:r>
              <a:rPr lang="en-US" altLang="en-US" sz="2400" dirty="0"/>
              <a:t>H</a:t>
            </a:r>
            <a:r>
              <a:rPr lang="en-US" altLang="en-US" sz="2400" baseline="-12000" dirty="0"/>
              <a:t>2</a:t>
            </a:r>
            <a:r>
              <a:rPr lang="en-US" altLang="en-US" sz="2400" dirty="0">
                <a:sym typeface="Wingdings" pitchFamily="2" charset="2"/>
              </a:rPr>
              <a:t> and 7 molecules of O</a:t>
            </a:r>
            <a:r>
              <a:rPr lang="en-US" altLang="en-US" sz="2400" baseline="-12000" dirty="0"/>
              <a:t>2</a:t>
            </a:r>
            <a:r>
              <a:rPr lang="en-US" altLang="en-US" sz="2400" dirty="0">
                <a:sym typeface="Wingdings" pitchFamily="2" charset="2"/>
              </a:rPr>
              <a:t>, O</a:t>
            </a:r>
            <a:r>
              <a:rPr lang="en-US" altLang="en-US" sz="2400" baseline="-12000" dirty="0"/>
              <a:t>2</a:t>
            </a:r>
            <a:r>
              <a:rPr lang="en-US" altLang="en-US" sz="2400" dirty="0">
                <a:sym typeface="Wingdings" pitchFamily="2" charset="2"/>
              </a:rPr>
              <a:t> will be in excess, since 10 </a:t>
            </a:r>
            <a:r>
              <a:rPr lang="en-US" altLang="en-US" sz="2400" dirty="0"/>
              <a:t>H</a:t>
            </a:r>
            <a:r>
              <a:rPr lang="en-US" altLang="en-US" sz="2400" baseline="-12000" dirty="0"/>
              <a:t>2</a:t>
            </a:r>
            <a:r>
              <a:rPr lang="en-US" altLang="en-US" sz="2400" dirty="0">
                <a:sym typeface="Wingdings" pitchFamily="2" charset="2"/>
              </a:rPr>
              <a:t> will require only </a:t>
            </a:r>
            <a:r>
              <a:rPr lang="en-US" altLang="en-US" sz="2400" dirty="0" smtClean="0">
                <a:sym typeface="Wingdings" pitchFamily="2" charset="2"/>
              </a:rPr>
              <a:t>5</a:t>
            </a:r>
            <a:r>
              <a:rPr lang="en-US" altLang="en-US" sz="2400" dirty="0" smtClean="0"/>
              <a:t>O</a:t>
            </a:r>
            <a:r>
              <a:rPr lang="en-US" altLang="en-US" sz="2400" baseline="-12000" dirty="0" smtClean="0"/>
              <a:t>2</a:t>
            </a:r>
            <a:r>
              <a:rPr lang="en-US" altLang="en-US" sz="2400" dirty="0" smtClean="0">
                <a:sym typeface="Wingdings" pitchFamily="2" charset="2"/>
              </a:rPr>
              <a:t> </a:t>
            </a:r>
            <a:r>
              <a:rPr lang="en-US" altLang="en-US" sz="2400" dirty="0">
                <a:sym typeface="Wingdings" pitchFamily="2" charset="2"/>
              </a:rPr>
              <a:t>molecules.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altLang="en-US" sz="2400" dirty="0"/>
              <a:t>H</a:t>
            </a:r>
            <a:r>
              <a:rPr lang="en-US" altLang="en-US" sz="2400" baseline="-12000" dirty="0"/>
              <a:t>2</a:t>
            </a:r>
            <a:r>
              <a:rPr lang="en-US" altLang="en-US" sz="2400" dirty="0">
                <a:sym typeface="Wingdings" pitchFamily="2" charset="2"/>
              </a:rPr>
              <a:t> will be the limiting reactant; the reaction will produce 10 molecules of H</a:t>
            </a:r>
            <a:r>
              <a:rPr lang="en-US" altLang="en-US" sz="2400" baseline="-18000" dirty="0">
                <a:sym typeface="Wingdings" pitchFamily="2" charset="2"/>
              </a:rPr>
              <a:t>2</a:t>
            </a:r>
            <a:r>
              <a:rPr lang="en-US" altLang="en-US" sz="2400" dirty="0">
                <a:sym typeface="Wingdings" pitchFamily="2" charset="2"/>
              </a:rPr>
              <a:t>O.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34459"/>
            <a:ext cx="7772400" cy="13716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Limiting and Excess Reactants in the Synthesis of H</a:t>
            </a:r>
            <a:r>
              <a:rPr lang="en-US" altLang="en-US" sz="3200" baseline="-12000" dirty="0"/>
              <a:t>2</a:t>
            </a:r>
            <a:r>
              <a:rPr lang="en-US" altLang="en-US" sz="3200" dirty="0"/>
              <a:t>O: 2H</a:t>
            </a:r>
            <a:r>
              <a:rPr lang="en-US" altLang="en-US" sz="3200" baseline="-25000" dirty="0"/>
              <a:t>2</a:t>
            </a:r>
            <a:r>
              <a:rPr lang="en-US" altLang="en-US" sz="3200" dirty="0"/>
              <a:t> + O</a:t>
            </a:r>
            <a:r>
              <a:rPr lang="en-US" altLang="en-US" sz="3200" baseline="-25000" dirty="0"/>
              <a:t>2  </a:t>
            </a:r>
            <a:r>
              <a:rPr lang="en-US" altLang="en-US" sz="3200" dirty="0">
                <a:sym typeface="Symbol" charset="2"/>
              </a:rPr>
              <a:t></a:t>
            </a:r>
            <a:r>
              <a:rPr lang="en-US" altLang="en-US" sz="3200" dirty="0"/>
              <a:t>  2H</a:t>
            </a:r>
            <a:r>
              <a:rPr lang="en-US" altLang="en-US" sz="3200" baseline="-25000" dirty="0"/>
              <a:t>2</a:t>
            </a:r>
            <a:r>
              <a:rPr lang="en-US" altLang="en-US" sz="3200" dirty="0"/>
              <a:t>O</a:t>
            </a:r>
          </a:p>
        </p:txBody>
      </p:sp>
      <p:pic>
        <p:nvPicPr>
          <p:cNvPr id="21507" name="Picture 5" descr="limitng%20react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2286000"/>
            <a:ext cx="7924800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90600"/>
          </a:xfrm>
        </p:spPr>
        <p:txBody>
          <a:bodyPr/>
          <a:lstStyle/>
          <a:p>
            <a:pPr eaLnBrk="1" hangingPunct="1"/>
            <a:r>
              <a:rPr lang="en-US" altLang="en-US" sz="4000"/>
              <a:t>Synthesis of NH</a:t>
            </a:r>
            <a:r>
              <a:rPr lang="en-US" altLang="en-US" sz="4000" baseline="-12000"/>
              <a:t>3</a:t>
            </a:r>
          </a:p>
        </p:txBody>
      </p:sp>
      <p:pic>
        <p:nvPicPr>
          <p:cNvPr id="22532" name="Picture 5" descr="limrgtp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79613"/>
            <a:ext cx="7924800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-175843"/>
            <a:ext cx="7543800" cy="12192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Stoichiometry Calculations involving limiting reactant 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6620"/>
            <a:ext cx="9144000" cy="4343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u="sng" dirty="0"/>
              <a:t>Exercise-#1: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/>
              <a:t>Ammonia is produced by the reaction of N</a:t>
            </a:r>
            <a:r>
              <a:rPr lang="en-US" altLang="en-US" sz="2400" baseline="-12000" dirty="0"/>
              <a:t>2</a:t>
            </a:r>
            <a:r>
              <a:rPr lang="en-US" altLang="en-US" sz="2400" dirty="0"/>
              <a:t> with H</a:t>
            </a:r>
            <a:r>
              <a:rPr lang="en-US" altLang="en-US" sz="2400" baseline="-12000" dirty="0"/>
              <a:t>2</a:t>
            </a:r>
            <a:r>
              <a:rPr lang="en-US" altLang="en-US" sz="2400" dirty="0"/>
              <a:t> according to the following equation: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2800" dirty="0"/>
              <a:t>		N</a:t>
            </a:r>
            <a:r>
              <a:rPr lang="en-US" altLang="en-US" sz="2800" baseline="-16000" dirty="0"/>
              <a:t>2</a:t>
            </a:r>
            <a:r>
              <a:rPr lang="en-US" altLang="en-US" sz="2000" dirty="0"/>
              <a:t>(g)</a:t>
            </a:r>
            <a:r>
              <a:rPr lang="en-US" altLang="en-US" sz="2800" dirty="0"/>
              <a:t>  +  3H</a:t>
            </a:r>
            <a:r>
              <a:rPr lang="en-US" altLang="en-US" sz="2800" baseline="-16000" dirty="0"/>
              <a:t>2</a:t>
            </a:r>
            <a:r>
              <a:rPr lang="en-US" altLang="en-US" sz="2000" dirty="0"/>
              <a:t>(g)</a:t>
            </a:r>
            <a:r>
              <a:rPr lang="en-US" altLang="en-US" sz="2800" dirty="0"/>
              <a:t>  </a:t>
            </a:r>
            <a:r>
              <a:rPr lang="en-US" altLang="en-US" sz="2800" dirty="0">
                <a:sym typeface="Symbol" pitchFamily="18" charset="2"/>
              </a:rPr>
              <a:t></a:t>
            </a:r>
            <a:r>
              <a:rPr lang="en-US" altLang="en-US" sz="2800" dirty="0"/>
              <a:t>  2NH</a:t>
            </a:r>
            <a:r>
              <a:rPr lang="en-US" altLang="en-US" sz="2800" baseline="-16000" dirty="0"/>
              <a:t>3</a:t>
            </a:r>
            <a:r>
              <a:rPr lang="en-US" altLang="en-US" sz="2000" dirty="0"/>
              <a:t>(g)</a:t>
            </a:r>
            <a:r>
              <a:rPr lang="en-US" altLang="en-US" sz="2800" dirty="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endParaRPr lang="en-US" altLang="en-US" sz="2800" dirty="0"/>
          </a:p>
          <a:p>
            <a:pPr marL="457200" indent="-457200" eaLnBrk="1" hangingPunct="1">
              <a:lnSpc>
                <a:spcPct val="80000"/>
              </a:lnSpc>
              <a:buFont typeface="+mj-lt"/>
              <a:buAutoNum type="alphaLcPeriod"/>
              <a:defRPr/>
            </a:pPr>
            <a:r>
              <a:rPr lang="en-US" altLang="en-US" sz="2400" dirty="0"/>
              <a:t>If 5.0 moles of N</a:t>
            </a:r>
            <a:r>
              <a:rPr lang="en-US" altLang="en-US" sz="2400" baseline="-16000" dirty="0"/>
              <a:t>2</a:t>
            </a:r>
            <a:r>
              <a:rPr lang="en-US" altLang="en-US" sz="2400" dirty="0"/>
              <a:t> are reacted with 12.0 moles of H</a:t>
            </a:r>
            <a:r>
              <a:rPr lang="en-US" altLang="en-US" sz="2400" baseline="-16000" dirty="0"/>
              <a:t>2</a:t>
            </a:r>
            <a:r>
              <a:rPr lang="en-US" altLang="en-US" sz="2400" dirty="0"/>
              <a:t>, which is the limiting reactant? </a:t>
            </a:r>
          </a:p>
          <a:p>
            <a:pPr marL="457200" indent="-457200" eaLnBrk="1" hangingPunct="1">
              <a:lnSpc>
                <a:spcPct val="80000"/>
              </a:lnSpc>
              <a:buFont typeface="+mj-lt"/>
              <a:buAutoNum type="alphaLcPeriod"/>
              <a:defRPr/>
            </a:pPr>
            <a:r>
              <a:rPr lang="en-US" altLang="en-US" sz="2400" dirty="0"/>
              <a:t>How many moles of NH</a:t>
            </a:r>
            <a:r>
              <a:rPr lang="en-US" altLang="en-US" sz="2400" baseline="-16000" dirty="0"/>
              <a:t>3</a:t>
            </a:r>
            <a:r>
              <a:rPr lang="en-US" altLang="en-US" sz="2400" dirty="0"/>
              <a:t> are formed? </a:t>
            </a:r>
          </a:p>
          <a:p>
            <a:pPr marL="457200" indent="-457200" eaLnBrk="1" hangingPunct="1">
              <a:lnSpc>
                <a:spcPct val="80000"/>
              </a:lnSpc>
              <a:buFont typeface="+mj-lt"/>
              <a:buAutoNum type="alphaLcPeriod"/>
              <a:defRPr/>
            </a:pPr>
            <a:r>
              <a:rPr lang="en-US" altLang="en-US" sz="2400" dirty="0"/>
              <a:t>How many moles of the excess reactant remains after the reaction? </a:t>
            </a:r>
          </a:p>
          <a:p>
            <a:pPr marL="0" indent="0" eaLnBrk="1" hangingPunct="1">
              <a:lnSpc>
                <a:spcPct val="80000"/>
              </a:lnSpc>
              <a:buNone/>
              <a:defRPr/>
            </a:pPr>
            <a:r>
              <a:rPr lang="en-US" altLang="en-US" sz="2000" b="1" dirty="0">
                <a:solidFill>
                  <a:srgbClr val="00B050"/>
                </a:solidFill>
              </a:rPr>
              <a:t>                                 (Answer: (a) H</a:t>
            </a:r>
            <a:r>
              <a:rPr lang="en-US" altLang="en-US" sz="2000" b="1" baseline="-25000" dirty="0">
                <a:solidFill>
                  <a:srgbClr val="00B050"/>
                </a:solidFill>
              </a:rPr>
              <a:t>2</a:t>
            </a:r>
            <a:r>
              <a:rPr lang="en-US" altLang="en-US" sz="2000" b="1" dirty="0">
                <a:solidFill>
                  <a:srgbClr val="00B050"/>
                </a:solidFill>
              </a:rPr>
              <a:t>;  (b) 8.0 moles;   (c) 1.0 </a:t>
            </a:r>
            <a:r>
              <a:rPr lang="en-US" altLang="en-US" sz="2000" b="1" dirty="0" err="1">
                <a:solidFill>
                  <a:srgbClr val="00B050"/>
                </a:solidFill>
              </a:rPr>
              <a:t>mol</a:t>
            </a:r>
            <a:r>
              <a:rPr lang="en-US" altLang="en-US" sz="2000" b="1" dirty="0">
                <a:solidFill>
                  <a:srgbClr val="00B050"/>
                </a:solidFill>
              </a:rPr>
              <a:t>)</a:t>
            </a:r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2800" dirty="0"/>
              <a:t>	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7011" y="2201780"/>
            <a:ext cx="39824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Clue</a:t>
            </a:r>
          </a:p>
          <a:p>
            <a:r>
              <a:rPr lang="en-US" b="1" dirty="0" smtClean="0"/>
              <a:t>1</a:t>
            </a:r>
            <a:r>
              <a:rPr lang="en-US" b="1" baseline="30000" dirty="0" smtClean="0"/>
              <a:t>s</a:t>
            </a:r>
            <a:r>
              <a:rPr lang="en-US" baseline="30000" dirty="0" smtClean="0"/>
              <a:t>t</a:t>
            </a:r>
            <a:r>
              <a:rPr lang="en-US" dirty="0" smtClean="0"/>
              <a:t>: identify the limiting reactant (LR)</a:t>
            </a:r>
          </a:p>
          <a:p>
            <a:r>
              <a:rPr lang="en-US" dirty="0"/>
              <a:t>b</a:t>
            </a:r>
            <a:r>
              <a:rPr lang="en-US" dirty="0" smtClean="0"/>
              <a:t>y comparing the mole ratio of the </a:t>
            </a:r>
            <a:r>
              <a:rPr lang="en-US" b="1" dirty="0" smtClean="0"/>
              <a:t>reactants</a:t>
            </a:r>
            <a:r>
              <a:rPr lang="en-US" dirty="0" smtClean="0"/>
              <a:t> in the equation with the given mole ratio</a:t>
            </a:r>
          </a:p>
          <a:p>
            <a:endParaRPr lang="en-US" dirty="0" smtClean="0"/>
          </a:p>
          <a:p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dirty="0" smtClean="0"/>
              <a:t>: use the LR as reference for other calculations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69571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chemeClr val="tx1"/>
                </a:solidFill>
              </a:rPr>
              <a:t>Limiting Reactants and Reaction Yields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77505"/>
            <a:ext cx="9144000" cy="4196863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u="sng" dirty="0"/>
              <a:t>Exercise-#</a:t>
            </a:r>
            <a:r>
              <a:rPr lang="en-US" altLang="en-US" sz="2400" u="sng" dirty="0" smtClean="0"/>
              <a:t>2:</a:t>
            </a: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en-US" sz="2400" dirty="0" smtClean="0"/>
              <a:t>Ammonia </a:t>
            </a:r>
            <a:r>
              <a:rPr lang="en-US" altLang="en-US" sz="2400" dirty="0"/>
              <a:t>is produced in the following reaction:</a:t>
            </a:r>
            <a:endParaRPr lang="en-US" altLang="en-US" sz="2000" dirty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dirty="0"/>
              <a:t>	</a:t>
            </a:r>
            <a:r>
              <a:rPr lang="en-US" altLang="en-US" sz="2400" dirty="0"/>
              <a:t>	</a:t>
            </a:r>
            <a:r>
              <a:rPr lang="en-US" altLang="en-US" sz="2800" dirty="0"/>
              <a:t>N</a:t>
            </a:r>
            <a:r>
              <a:rPr lang="en-US" altLang="en-US" sz="2800" baseline="-16000" dirty="0"/>
              <a:t>2</a:t>
            </a:r>
            <a:r>
              <a:rPr lang="en-US" altLang="en-US" sz="2000" dirty="0"/>
              <a:t>(g)</a:t>
            </a:r>
            <a:r>
              <a:rPr lang="en-US" altLang="en-US" sz="2400" dirty="0"/>
              <a:t>  </a:t>
            </a:r>
            <a:r>
              <a:rPr lang="en-US" altLang="en-US" sz="2800" dirty="0"/>
              <a:t>+  3H</a:t>
            </a:r>
            <a:r>
              <a:rPr lang="en-US" altLang="en-US" sz="2800" baseline="-16000" dirty="0"/>
              <a:t>2</a:t>
            </a:r>
            <a:r>
              <a:rPr lang="en-US" altLang="en-US" sz="2000" dirty="0"/>
              <a:t>(g)</a:t>
            </a:r>
            <a:r>
              <a:rPr lang="en-US" altLang="en-US" sz="2400" dirty="0"/>
              <a:t>  </a:t>
            </a:r>
            <a:r>
              <a:rPr lang="en-US" altLang="en-US" sz="2400" dirty="0">
                <a:sym typeface="Symbol" pitchFamily="18" charset="2"/>
              </a:rPr>
              <a:t></a:t>
            </a:r>
            <a:r>
              <a:rPr lang="en-US" altLang="en-US" sz="2400" dirty="0"/>
              <a:t>  </a:t>
            </a:r>
            <a:r>
              <a:rPr lang="en-US" altLang="en-US" sz="2800" dirty="0"/>
              <a:t>2NH</a:t>
            </a:r>
            <a:r>
              <a:rPr lang="en-US" altLang="en-US" sz="2800" baseline="-16000" dirty="0"/>
              <a:t>3</a:t>
            </a:r>
            <a:r>
              <a:rPr lang="en-US" altLang="en-US" sz="2000" dirty="0"/>
              <a:t>(g)</a:t>
            </a:r>
            <a:r>
              <a:rPr lang="en-US" altLang="en-US" sz="2400" dirty="0"/>
              <a:t> </a:t>
            </a:r>
            <a:endParaRPr lang="en-US" altLang="en-US" sz="2000" dirty="0"/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lphaLcPeriod"/>
              <a:defRPr/>
            </a:pPr>
            <a:r>
              <a:rPr lang="en-US" altLang="en-US" sz="2400" dirty="0"/>
              <a:t>If 118 g of nitrogen gas is reacted with 31.5 g of hydrogen gas, which reactant will be completely consumed at the end of the reaction? 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lphaLcPeriod"/>
              <a:defRPr/>
            </a:pPr>
            <a:r>
              <a:rPr lang="en-US" altLang="en-US" sz="2400" dirty="0"/>
              <a:t>How many grams ammonia will be produced when the limiting reactant is completely reacted and the yield is 100%? </a:t>
            </a:r>
          </a:p>
          <a:p>
            <a:pPr marL="514350" indent="-514350" eaLnBrk="1" hangingPunct="1">
              <a:lnSpc>
                <a:spcPct val="80000"/>
              </a:lnSpc>
              <a:buFont typeface="+mj-lt"/>
              <a:buAutoNum type="alphaLcPeriod"/>
              <a:defRPr/>
            </a:pPr>
            <a:r>
              <a:rPr lang="en-US" altLang="en-US" sz="2400" dirty="0"/>
              <a:t>How many grams of the excess reactant will be unreacted? 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en-US" sz="1600" dirty="0"/>
          </a:p>
          <a:p>
            <a:pPr eaLnBrk="1" hangingPunct="1">
              <a:lnSpc>
                <a:spcPct val="80000"/>
              </a:lnSpc>
              <a:buFontTx/>
              <a:buNone/>
              <a:defRPr/>
            </a:pPr>
            <a:r>
              <a:rPr lang="en-US" altLang="en-US" sz="2400" b="1" dirty="0"/>
              <a:t>	</a:t>
            </a:r>
            <a:r>
              <a:rPr lang="en-US" altLang="en-US" sz="2000" b="1" dirty="0">
                <a:solidFill>
                  <a:schemeClr val="accent2"/>
                </a:solidFill>
              </a:rPr>
              <a:t>Answer: (a) N</a:t>
            </a:r>
            <a:r>
              <a:rPr lang="en-US" altLang="en-US" sz="2000" b="1" baseline="-16000" dirty="0">
                <a:solidFill>
                  <a:schemeClr val="accent2"/>
                </a:solidFill>
              </a:rPr>
              <a:t>2</a:t>
            </a:r>
            <a:r>
              <a:rPr lang="en-US" altLang="en-US" sz="2000" b="1" dirty="0">
                <a:solidFill>
                  <a:schemeClr val="accent2"/>
                </a:solidFill>
              </a:rPr>
              <a:t>;      (b) 143 g NH</a:t>
            </a:r>
            <a:r>
              <a:rPr lang="en-US" altLang="en-US" sz="2000" b="1" baseline="-25000" dirty="0">
                <a:solidFill>
                  <a:schemeClr val="accent2"/>
                </a:solidFill>
              </a:rPr>
              <a:t>3</a:t>
            </a:r>
            <a:r>
              <a:rPr lang="en-US" altLang="en-US" sz="2000" b="1" dirty="0">
                <a:solidFill>
                  <a:schemeClr val="accent2"/>
                </a:solidFill>
              </a:rPr>
              <a:t>;  	(c) 6.0 g of H</a:t>
            </a:r>
            <a:r>
              <a:rPr lang="en-US" altLang="en-US" sz="2000" b="1" baseline="-16000" dirty="0">
                <a:solidFill>
                  <a:schemeClr val="accent2"/>
                </a:solidFill>
              </a:rPr>
              <a:t>2</a:t>
            </a:r>
            <a:endParaRPr lang="en-US" altLang="en-US" sz="20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6727" y="2184703"/>
            <a:ext cx="87108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333333"/>
                </a:solidFill>
                <a:latin typeface="Nunito Sans"/>
              </a:rPr>
              <a:t>The chemical formula for the chlorine molecule (chlorine gas or diatomic chlorine) is </a:t>
            </a:r>
            <a:r>
              <a:rPr lang="en-US" sz="1800" dirty="0">
                <a:solidFill>
                  <a:srgbClr val="333333"/>
                </a:solidFill>
                <a:latin typeface="MJXc-TeX-main-R"/>
              </a:rPr>
              <a:t>Cl</a:t>
            </a:r>
            <a:r>
              <a:rPr lang="en-US" sz="1800" baseline="-25000" dirty="0">
                <a:solidFill>
                  <a:srgbClr val="333333"/>
                </a:solidFill>
                <a:latin typeface="MJXc-TeX-main-R"/>
              </a:rPr>
              <a:t>2</a:t>
            </a:r>
            <a:r>
              <a:rPr lang="en-US" sz="1800" dirty="0">
                <a:solidFill>
                  <a:srgbClr val="333333"/>
                </a:solidFill>
                <a:latin typeface="Nunito Sans"/>
              </a:rPr>
              <a:t>, which means it is composed of two chemically bonded chlorine atoms. </a:t>
            </a:r>
            <a:endParaRPr lang="en-US" sz="1800" dirty="0" smtClean="0">
              <a:solidFill>
                <a:srgbClr val="333333"/>
              </a:solidFill>
              <a:latin typeface="Nunito Sans"/>
            </a:endParaRPr>
          </a:p>
          <a:p>
            <a:pPr fontAlgn="base"/>
            <a:endParaRPr lang="en-US" sz="1800" dirty="0">
              <a:solidFill>
                <a:srgbClr val="333333"/>
              </a:solidFill>
              <a:latin typeface="Nunito Sans"/>
            </a:endParaRPr>
          </a:p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rgbClr val="333333"/>
                </a:solidFill>
                <a:latin typeface="Nunito Sans"/>
              </a:rPr>
              <a:t>The </a:t>
            </a:r>
            <a:r>
              <a:rPr lang="en-US" sz="1800" dirty="0">
                <a:solidFill>
                  <a:srgbClr val="333333"/>
                </a:solidFill>
                <a:latin typeface="Nunito Sans"/>
              </a:rPr>
              <a:t>mass of one mole of chlorine gas is its molar mass, and can be determined by multiplying its subscript by the molar mass of chlorine (atomic weight on </a:t>
            </a:r>
            <a:r>
              <a:rPr lang="en-US" sz="1800" dirty="0">
                <a:solidFill>
                  <a:srgbClr val="2D7DDC"/>
                </a:solidFill>
                <a:latin typeface="Nunito Sans"/>
              </a:rPr>
              <a:t>the periodic table</a:t>
            </a:r>
            <a:r>
              <a:rPr lang="en-US" sz="1800" dirty="0">
                <a:solidFill>
                  <a:srgbClr val="333333"/>
                </a:solidFill>
                <a:latin typeface="Nunito Sans"/>
              </a:rPr>
              <a:t> in g/</a:t>
            </a:r>
            <a:r>
              <a:rPr lang="en-US" sz="1800" dirty="0" err="1">
                <a:solidFill>
                  <a:srgbClr val="333333"/>
                </a:solidFill>
                <a:latin typeface="Nunito Sans"/>
              </a:rPr>
              <a:t>mol</a:t>
            </a:r>
            <a:r>
              <a:rPr lang="en-US" sz="1800" dirty="0">
                <a:solidFill>
                  <a:srgbClr val="333333"/>
                </a:solidFill>
                <a:latin typeface="Nunito Sans"/>
              </a:rPr>
              <a:t>), which is </a:t>
            </a:r>
            <a:r>
              <a:rPr lang="en-US" sz="1800" dirty="0">
                <a:solidFill>
                  <a:srgbClr val="333333"/>
                </a:solidFill>
                <a:latin typeface="MJXc-TeX-main-R"/>
              </a:rPr>
              <a:t>35.45 g/mol</a:t>
            </a:r>
            <a:r>
              <a:rPr lang="en-US" sz="1800" dirty="0" smtClean="0">
                <a:solidFill>
                  <a:srgbClr val="333333"/>
                </a:solidFill>
                <a:latin typeface="Nunito Sans"/>
              </a:rPr>
              <a:t>.</a:t>
            </a:r>
          </a:p>
          <a:p>
            <a:pPr fontAlgn="base"/>
            <a:endParaRPr lang="en-US" sz="1800" dirty="0">
              <a:solidFill>
                <a:srgbClr val="333333"/>
              </a:solidFill>
              <a:latin typeface="Nunito Sans"/>
            </a:endParaRPr>
          </a:p>
          <a:p>
            <a:pPr fontAlgn="base"/>
            <a:r>
              <a:rPr lang="en-US" sz="1800" dirty="0">
                <a:solidFill>
                  <a:srgbClr val="333333"/>
                </a:solidFill>
                <a:latin typeface="MJXc-TeX-main-R"/>
              </a:rPr>
              <a:t>MMCl2=(2×35.45 g/</a:t>
            </a:r>
            <a:r>
              <a:rPr lang="en-US" sz="1800" dirty="0" err="1">
                <a:solidFill>
                  <a:srgbClr val="333333"/>
                </a:solidFill>
                <a:latin typeface="MJXc-TeX-main-R"/>
              </a:rPr>
              <a:t>mol</a:t>
            </a:r>
            <a:r>
              <a:rPr lang="en-US" sz="1800" dirty="0">
                <a:solidFill>
                  <a:srgbClr val="333333"/>
                </a:solidFill>
                <a:latin typeface="MJXc-TeX-main-R"/>
              </a:rPr>
              <a:t> Cl)=71 g/</a:t>
            </a:r>
            <a:r>
              <a:rPr lang="en-US" sz="1800" dirty="0" err="1">
                <a:solidFill>
                  <a:srgbClr val="333333"/>
                </a:solidFill>
                <a:latin typeface="MJXc-TeX-main-R"/>
              </a:rPr>
              <a:t>mol</a:t>
            </a:r>
            <a:r>
              <a:rPr lang="en-US" sz="1800" dirty="0">
                <a:solidFill>
                  <a:srgbClr val="333333"/>
                </a:solidFill>
                <a:latin typeface="Nunito Sans"/>
              </a:rPr>
              <a:t> (rounded to two significant figures)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6727" y="1654426"/>
            <a:ext cx="914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5765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350B2-7CF3-477E-B71B-58661E2A869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84783"/>
            <a:ext cx="6552728" cy="49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17809"/>
            <a:ext cx="7772400" cy="838200"/>
          </a:xfrm>
        </p:spPr>
        <p:txBody>
          <a:bodyPr/>
          <a:lstStyle/>
          <a:p>
            <a:r>
              <a:rPr lang="en-US" altLang="en-US" sz="3200" dirty="0"/>
              <a:t>Theoretical, Actual and Percent Yields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1036251"/>
                <a:ext cx="9144000" cy="3427828"/>
              </a:xfrm>
            </p:spPr>
            <p:txBody>
              <a:bodyPr/>
              <a:lstStyle/>
              <a:p>
                <a:r>
                  <a:rPr lang="en-US" sz="2800" dirty="0">
                    <a:solidFill>
                      <a:srgbClr val="7030A0"/>
                    </a:solidFill>
                  </a:rPr>
                  <a:t>Theoretical Yield: </a:t>
                </a:r>
              </a:p>
              <a:p>
                <a:pPr lvl="1"/>
                <a:r>
                  <a:rPr lang="en-US" sz="2400" i="1" dirty="0">
                    <a:solidFill>
                      <a:srgbClr val="0070C0"/>
                    </a:solidFill>
                  </a:rPr>
                  <a:t>Yield of product(s) calculated calculated based on the stoichiometry of balanced equation and the amount of limiting reactant </a:t>
                </a:r>
                <a:r>
                  <a:rPr lang="en-US" sz="2400" dirty="0"/>
                  <a:t>(</a:t>
                </a:r>
                <a:r>
                  <a:rPr lang="en-US" sz="2400" dirty="0">
                    <a:solidFill>
                      <a:srgbClr val="0070C0"/>
                    </a:solidFill>
                  </a:rPr>
                  <a:t>assuming the reaction goes to completion and there is no competing reaction</a:t>
                </a:r>
                <a:r>
                  <a:rPr lang="en-US" sz="2400" dirty="0" smtClean="0"/>
                  <a:t>)</a:t>
                </a:r>
                <a:r>
                  <a:rPr lang="en-US" sz="2400" dirty="0" smtClean="0">
                    <a:solidFill>
                      <a:srgbClr val="0070C0"/>
                    </a:solidFill>
                  </a:rPr>
                  <a:t>.</a:t>
                </a:r>
                <a:endParaRPr lang="en-US" sz="1600" dirty="0">
                  <a:solidFill>
                    <a:srgbClr val="0070C0"/>
                  </a:solidFill>
                </a:endParaRPr>
              </a:p>
              <a:p>
                <a:r>
                  <a:rPr lang="en-US" sz="2800" dirty="0"/>
                  <a:t>Actual Yield </a:t>
                </a:r>
                <a:r>
                  <a:rPr lang="en-US" sz="2400" dirty="0"/>
                  <a:t>(aka </a:t>
                </a:r>
                <a:r>
                  <a:rPr lang="en-US" sz="2400" i="1" dirty="0"/>
                  <a:t>experimental yield</a:t>
                </a:r>
                <a:r>
                  <a:rPr lang="en-US" sz="2400" dirty="0"/>
                  <a:t>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The amount of product actually obtained from laboratory experiment</a:t>
                </a:r>
              </a:p>
              <a:p>
                <a:endParaRPr lang="en-US" sz="1600" dirty="0"/>
              </a:p>
              <a:p>
                <a:r>
                  <a:rPr lang="en-US" sz="2800" dirty="0">
                    <a:solidFill>
                      <a:srgbClr val="FF0000"/>
                    </a:solidFill>
                  </a:rPr>
                  <a:t>Percent Yield </a:t>
                </a:r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𝐴𝑐𝑡𝑢𝑎𝑙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𝑌𝑖𝑒𝑙𝑑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𝑇h𝑒𝑜𝑟𝑒𝑡𝑖𝑐𝑎𝑙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𝑌𝑖𝑒𝑙𝑑</m:t>
                        </m:r>
                      </m:den>
                    </m:f>
                  </m:oMath>
                </a14:m>
                <a:r>
                  <a:rPr lang="en-US" sz="2400" dirty="0"/>
                  <a:t>  x 100%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36251"/>
                <a:ext cx="9144000" cy="3427828"/>
              </a:xfrm>
              <a:blipFill>
                <a:blip r:embed="rId2"/>
                <a:stretch>
                  <a:fillRect r="-467" b="-59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194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Limiting Reactant &amp; Yields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52372"/>
            <a:ext cx="9144000" cy="5029200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en-US" sz="2400" u="sng" dirty="0">
                <a:sym typeface="Wingdings" pitchFamily="2" charset="2"/>
              </a:rPr>
              <a:t>Exercise-#3: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en-US" sz="2400" dirty="0">
                <a:sym typeface="Wingdings" pitchFamily="2" charset="2"/>
              </a:rPr>
              <a:t>The production of ammonia is carried out according to the following equation: </a:t>
            </a:r>
            <a:endParaRPr lang="en-US" altLang="en-US" sz="1600" dirty="0">
              <a:sym typeface="Wingdings" pitchFamily="2" charset="2"/>
            </a:endParaRPr>
          </a:p>
          <a:p>
            <a:pPr eaLnBrk="1" hangingPunct="1">
              <a:buFontTx/>
              <a:buNone/>
              <a:defRPr/>
            </a:pPr>
            <a:r>
              <a:rPr lang="en-US" altLang="en-US" sz="2400" dirty="0">
                <a:sym typeface="Wingdings" pitchFamily="2" charset="2"/>
              </a:rPr>
              <a:t>		</a:t>
            </a:r>
            <a:r>
              <a:rPr lang="en-US" altLang="en-US" sz="2800" dirty="0">
                <a:sym typeface="Wingdings" pitchFamily="2" charset="2"/>
              </a:rPr>
              <a:t>N</a:t>
            </a:r>
            <a:r>
              <a:rPr lang="en-US" altLang="en-US" sz="2800" baseline="-16000" dirty="0">
                <a:sym typeface="Wingdings" pitchFamily="2" charset="2"/>
              </a:rPr>
              <a:t>2</a:t>
            </a:r>
            <a:r>
              <a:rPr lang="en-US" altLang="en-US" sz="2000" dirty="0">
                <a:sym typeface="Wingdings" pitchFamily="2" charset="2"/>
              </a:rPr>
              <a:t>(g)</a:t>
            </a:r>
            <a:r>
              <a:rPr lang="en-US" altLang="en-US" sz="2800" dirty="0">
                <a:sym typeface="Wingdings" pitchFamily="2" charset="2"/>
              </a:rPr>
              <a:t>  +  3H</a:t>
            </a:r>
            <a:r>
              <a:rPr lang="en-US" altLang="en-US" sz="2800" baseline="-16000" dirty="0">
                <a:sym typeface="Wingdings" pitchFamily="2" charset="2"/>
              </a:rPr>
              <a:t>2</a:t>
            </a:r>
            <a:r>
              <a:rPr lang="en-US" altLang="en-US" sz="2000" dirty="0">
                <a:sym typeface="Wingdings" pitchFamily="2" charset="2"/>
              </a:rPr>
              <a:t>(g)</a:t>
            </a:r>
            <a:r>
              <a:rPr lang="en-US" altLang="en-US" sz="2800" dirty="0">
                <a:sym typeface="Wingdings" pitchFamily="2" charset="2"/>
              </a:rPr>
              <a:t>  </a:t>
            </a:r>
            <a:r>
              <a:rPr lang="en-US" altLang="en-US" sz="2800" dirty="0">
                <a:sym typeface="Symbol" pitchFamily="18" charset="2"/>
              </a:rPr>
              <a:t></a:t>
            </a:r>
            <a:r>
              <a:rPr lang="en-US" altLang="en-US" sz="2800" dirty="0">
                <a:sym typeface="Wingdings" pitchFamily="2" charset="2"/>
              </a:rPr>
              <a:t>  2NH</a:t>
            </a:r>
            <a:r>
              <a:rPr lang="en-US" altLang="en-US" sz="2800" baseline="-16000" dirty="0">
                <a:sym typeface="Wingdings" pitchFamily="2" charset="2"/>
              </a:rPr>
              <a:t>3</a:t>
            </a:r>
            <a:r>
              <a:rPr lang="en-US" altLang="en-US" sz="2000" dirty="0">
                <a:sym typeface="Wingdings" pitchFamily="2" charset="2"/>
              </a:rPr>
              <a:t>(g)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ym typeface="Wingdings" pitchFamily="2" charset="2"/>
              </a:rPr>
              <a:t>In one reaction at 227</a:t>
            </a:r>
            <a:r>
              <a:rPr lang="en-US" altLang="en-US" sz="2400" baseline="34000" dirty="0">
                <a:sym typeface="Wingdings" pitchFamily="2" charset="2"/>
              </a:rPr>
              <a:t>o</a:t>
            </a:r>
            <a:r>
              <a:rPr lang="en-US" altLang="en-US" sz="2400" dirty="0">
                <a:sym typeface="Wingdings" pitchFamily="2" charset="2"/>
              </a:rPr>
              <a:t>C, the reactor is charged with 805.0 g of N</a:t>
            </a:r>
            <a:r>
              <a:rPr lang="en-US" altLang="en-US" sz="2400" baseline="-16000" dirty="0">
                <a:sym typeface="Wingdings" pitchFamily="2" charset="2"/>
              </a:rPr>
              <a:t>2</a:t>
            </a:r>
            <a:r>
              <a:rPr lang="en-US" altLang="en-US" sz="2400" dirty="0">
                <a:sym typeface="Wingdings" pitchFamily="2" charset="2"/>
              </a:rPr>
              <a:t> and 167.5 g of H</a:t>
            </a:r>
            <a:r>
              <a:rPr lang="en-US" altLang="en-US" sz="2400" baseline="-16000" dirty="0">
                <a:sym typeface="Wingdings" pitchFamily="2" charset="2"/>
              </a:rPr>
              <a:t>2</a:t>
            </a:r>
            <a:r>
              <a:rPr lang="en-US" altLang="en-US" sz="2400" dirty="0">
                <a:sym typeface="Wingdings" pitchFamily="2" charset="2"/>
              </a:rPr>
              <a:t>. </a:t>
            </a:r>
          </a:p>
          <a:p>
            <a:pPr marL="914400" lvl="1" indent="-457200" eaLnBrk="1" hangingPunct="1">
              <a:buFont typeface="+mj-lt"/>
              <a:buAutoNum type="alphaLcPeriod"/>
              <a:defRPr/>
            </a:pPr>
            <a:r>
              <a:rPr lang="en-US" altLang="en-US" sz="2400" dirty="0">
                <a:sym typeface="Wingdings" pitchFamily="2" charset="2"/>
              </a:rPr>
              <a:t>Determine the limiting reactant.</a:t>
            </a:r>
          </a:p>
          <a:p>
            <a:pPr marL="914400" lvl="1" indent="-457200" eaLnBrk="1" hangingPunct="1">
              <a:buFont typeface="+mj-lt"/>
              <a:buAutoNum type="alphaLcPeriod"/>
              <a:defRPr/>
            </a:pPr>
            <a:r>
              <a:rPr lang="en-US" altLang="en-US" sz="2400" dirty="0">
                <a:sym typeface="Wingdings" pitchFamily="2" charset="2"/>
              </a:rPr>
              <a:t>What is the expected yield of ammonia?</a:t>
            </a:r>
          </a:p>
          <a:p>
            <a:pPr marL="914400" lvl="1" indent="-457200" eaLnBrk="1" hangingPunct="1">
              <a:buFont typeface="+mj-lt"/>
              <a:buAutoNum type="alphaLcPeriod"/>
              <a:defRPr/>
            </a:pPr>
            <a:r>
              <a:rPr lang="en-US" altLang="en-US" sz="2400" dirty="0">
                <a:sym typeface="Wingdings" pitchFamily="2" charset="2"/>
              </a:rPr>
              <a:t>If 831.3 g of NH</a:t>
            </a:r>
            <a:r>
              <a:rPr lang="en-US" altLang="en-US" sz="2400" baseline="-16000" dirty="0">
                <a:sym typeface="Wingdings" pitchFamily="2" charset="2"/>
              </a:rPr>
              <a:t>3</a:t>
            </a:r>
            <a:r>
              <a:rPr lang="en-US" altLang="en-US" sz="2400" dirty="0">
                <a:sym typeface="Wingdings" pitchFamily="2" charset="2"/>
              </a:rPr>
              <a:t> are actually produced, calculate the percentage yield. </a:t>
            </a:r>
          </a:p>
          <a:p>
            <a:pPr marL="914400" lvl="1" indent="-457200" eaLnBrk="1" hangingPunct="1">
              <a:buFont typeface="+mj-lt"/>
              <a:buAutoNum type="alphaLcPeriod"/>
              <a:defRPr/>
            </a:pPr>
            <a:endParaRPr lang="en-US" altLang="en-US" sz="1200" dirty="0">
              <a:sym typeface="Wingdings" pitchFamily="2" charset="2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en-US" sz="2000" dirty="0">
                <a:solidFill>
                  <a:schemeClr val="accent2"/>
                </a:solidFill>
                <a:sym typeface="Wingdings" pitchFamily="2" charset="2"/>
              </a:rPr>
              <a:t>(Answer: (a) H</a:t>
            </a:r>
            <a:r>
              <a:rPr lang="en-US" altLang="en-US" sz="2000" baseline="-25000" dirty="0">
                <a:solidFill>
                  <a:schemeClr val="accent2"/>
                </a:solidFill>
                <a:sym typeface="Wingdings" pitchFamily="2" charset="2"/>
              </a:rPr>
              <a:t>2</a:t>
            </a:r>
            <a:r>
              <a:rPr lang="en-US" altLang="en-US" sz="2000" dirty="0">
                <a:solidFill>
                  <a:schemeClr val="accent2"/>
                </a:solidFill>
                <a:sym typeface="Wingdings" pitchFamily="2" charset="2"/>
              </a:rPr>
              <a:t>;     (b) 943.3 g NH</a:t>
            </a:r>
            <a:r>
              <a:rPr lang="en-US" altLang="en-US" sz="2000" baseline="-25000" dirty="0">
                <a:solidFill>
                  <a:schemeClr val="accent2"/>
                </a:solidFill>
                <a:sym typeface="Wingdings" pitchFamily="2" charset="2"/>
              </a:rPr>
              <a:t>3</a:t>
            </a:r>
            <a:r>
              <a:rPr lang="en-US" altLang="en-US" sz="2000" dirty="0">
                <a:solidFill>
                  <a:schemeClr val="accent2"/>
                </a:solidFill>
                <a:sym typeface="Wingdings" pitchFamily="2" charset="2"/>
              </a:rPr>
              <a:t>;      (b) Percent yield = 88.13%)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685800" y="72681"/>
            <a:ext cx="7772400" cy="1143000"/>
          </a:xfrm>
        </p:spPr>
        <p:txBody>
          <a:bodyPr/>
          <a:lstStyle/>
          <a:p>
            <a:r>
              <a:rPr lang="en-US" altLang="en-US" sz="4000" dirty="0"/>
              <a:t>Reactions in Aqueous Solution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0" y="1791287"/>
            <a:ext cx="9144000" cy="3657600"/>
          </a:xfrm>
        </p:spPr>
        <p:txBody>
          <a:bodyPr/>
          <a:lstStyle/>
          <a:p>
            <a:r>
              <a:rPr lang="en-US" altLang="en-US" sz="2800" i="1" dirty="0">
                <a:solidFill>
                  <a:srgbClr val="7030A0"/>
                </a:solidFill>
              </a:rPr>
              <a:t>Many reactions taking place in the environments and in our body occur in aqueous solution in which water is the solvent.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1102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Water as a Universal Solvent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68" y="1242647"/>
            <a:ext cx="9144000" cy="4876800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en-US" altLang="en-US" sz="2400" dirty="0">
                <a:solidFill>
                  <a:srgbClr val="002060"/>
                </a:solidFill>
              </a:rPr>
              <a:t>Water molecule is very polar and has a strong dipole property;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en-US" altLang="en-US" sz="2400" dirty="0">
                <a:solidFill>
                  <a:srgbClr val="00B050"/>
                </a:solidFill>
              </a:rPr>
              <a:t>Water interacts strongly with ionic and polar molecules;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en-US" altLang="en-US" sz="2400" dirty="0">
                <a:solidFill>
                  <a:srgbClr val="7030A0"/>
                </a:solidFill>
              </a:rPr>
              <a:t>Strong interactions enable water to dissolve many substances – both ionic and nonionic;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en-US" altLang="en-US" sz="2400" dirty="0">
                <a:solidFill>
                  <a:srgbClr val="FF0000"/>
                </a:solidFill>
              </a:rPr>
              <a:t>The solubility of ionic compounds depends on the relative strength of </a:t>
            </a:r>
            <a:r>
              <a:rPr lang="en-US" altLang="en-US" sz="2400" i="1" dirty="0">
                <a:solidFill>
                  <a:srgbClr val="FF0000"/>
                </a:solidFill>
              </a:rPr>
              <a:t>ion-dipole interactions</a:t>
            </a:r>
            <a:r>
              <a:rPr lang="en-US" altLang="en-US" sz="2400" dirty="0">
                <a:solidFill>
                  <a:srgbClr val="FF0000"/>
                </a:solidFill>
              </a:rPr>
              <a:t> between the ions and water molecules;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en-US" altLang="en-US" sz="2400" dirty="0">
                <a:solidFill>
                  <a:srgbClr val="0070C0"/>
                </a:solidFill>
              </a:rPr>
              <a:t>Many ionic compounds dissolve in water because of the strong ion-dipole interactions;</a:t>
            </a:r>
          </a:p>
          <a:p>
            <a:pPr marL="457200" indent="-457200" eaLnBrk="1" hangingPunct="1">
              <a:lnSpc>
                <a:spcPct val="90000"/>
              </a:lnSpc>
              <a:buFont typeface="+mj-lt"/>
              <a:buAutoNum type="arabicParenR"/>
            </a:pPr>
            <a:r>
              <a:rPr lang="en-US" altLang="en-US" sz="2400" dirty="0">
                <a:solidFill>
                  <a:srgbClr val="002060"/>
                </a:solidFill>
              </a:rPr>
              <a:t>Polar nonionic compounds, such as alcohol and sugar, dissolve in water due to strong dipole-dipole interactions and hydrogen bonding;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7467600" cy="665747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solidFill>
                  <a:srgbClr val="0070C0"/>
                </a:solidFill>
              </a:rPr>
              <a:t>Dissolution of Ionic Compounds:</a:t>
            </a:r>
            <a:r>
              <a:rPr lang="en-US" altLang="en-US" sz="3600" dirty="0"/>
              <a:t> </a:t>
            </a:r>
            <a:endParaRPr lang="en-US" altLang="en-US" sz="2000" i="1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2362200"/>
            <a:ext cx="5410200" cy="40386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4694" y="1531095"/>
            <a:ext cx="8662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i="1" dirty="0"/>
              <a:t>Ionic compounds dissociate into separate cations and anions when dissolved in water. 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284" y="1612231"/>
            <a:ext cx="7772400" cy="445168"/>
          </a:xfrm>
        </p:spPr>
        <p:txBody>
          <a:bodyPr/>
          <a:lstStyle/>
          <a:p>
            <a:r>
              <a:rPr lang="en-US" sz="2400" dirty="0"/>
              <a:t>Particles present in Aqueous Solutions containing Ionic and Molecular Compounds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7097" y="2286000"/>
            <a:ext cx="7109805" cy="411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8052" y="517358"/>
            <a:ext cx="4223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ELECTROLYTES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00577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251284"/>
            <a:ext cx="9144000" cy="1263316"/>
          </a:xfrm>
        </p:spPr>
        <p:txBody>
          <a:bodyPr/>
          <a:lstStyle/>
          <a:p>
            <a:r>
              <a:rPr lang="en-US" altLang="en-US" sz="2000" dirty="0"/>
              <a:t>Free ions in solution conduct electric current; such substances are called </a:t>
            </a:r>
            <a:r>
              <a:rPr lang="en-US" altLang="en-US" sz="2000" i="1" dirty="0" smtClean="0">
                <a:solidFill>
                  <a:srgbClr val="C00000"/>
                </a:solidFill>
              </a:rPr>
              <a:t>Electrolytes</a:t>
            </a:r>
            <a:r>
              <a:rPr lang="en-US" altLang="en-US" sz="2000" dirty="0"/>
              <a:t/>
            </a:r>
            <a:br>
              <a:rPr lang="en-US" altLang="en-US" sz="2000" dirty="0"/>
            </a:br>
            <a:r>
              <a:rPr lang="en-US" altLang="en-US" sz="2000" dirty="0" smtClean="0"/>
              <a:t>which include </a:t>
            </a:r>
            <a:r>
              <a:rPr lang="en-US" altLang="en-US" sz="2000" dirty="0" smtClean="0"/>
              <a:t>substances </a:t>
            </a:r>
            <a:r>
              <a:rPr lang="en-US" altLang="en-US" sz="2000" i="1" dirty="0" smtClean="0">
                <a:solidFill>
                  <a:srgbClr val="7030A0"/>
                </a:solidFill>
              </a:rPr>
              <a:t>such as </a:t>
            </a:r>
            <a:r>
              <a:rPr lang="en-US" altLang="en-US" sz="2000" i="1" dirty="0">
                <a:solidFill>
                  <a:srgbClr val="7030A0"/>
                </a:solidFill>
              </a:rPr>
              <a:t>ionic compounds and strong acids and bases</a:t>
            </a: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36" y="2622885"/>
            <a:ext cx="5562600" cy="3337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39626" y="507848"/>
            <a:ext cx="2241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ELECTROLYTES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z="3600"/>
              <a:t>Electrolytes and Nonelectrolytes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9144000" cy="350921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b="1" i="1" dirty="0">
                <a:solidFill>
                  <a:srgbClr val="002060"/>
                </a:solidFill>
              </a:rPr>
              <a:t>Electrolytes </a:t>
            </a:r>
            <a:r>
              <a:rPr lang="en-US" altLang="en-US" sz="2000" dirty="0"/>
              <a:t>– </a:t>
            </a:r>
            <a:r>
              <a:rPr lang="en-US" altLang="en-US" sz="2000" dirty="0">
                <a:solidFill>
                  <a:srgbClr val="002060"/>
                </a:solidFill>
              </a:rPr>
              <a:t>solutions capable of conducting electric current - contain ions that move freely;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b="1" i="1" dirty="0">
                <a:solidFill>
                  <a:srgbClr val="00B050"/>
                </a:solidFill>
              </a:rPr>
              <a:t>Nonelectrolytes</a:t>
            </a:r>
            <a:r>
              <a:rPr lang="en-US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en-US" sz="2000" dirty="0"/>
              <a:t>– </a:t>
            </a:r>
            <a:r>
              <a:rPr lang="en-US" altLang="en-US" sz="2000" dirty="0">
                <a:solidFill>
                  <a:srgbClr val="00B050"/>
                </a:solidFill>
              </a:rPr>
              <a:t>solutions not capable of conducting electric current - contains neutral molecules only;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b="1" i="1" dirty="0">
                <a:solidFill>
                  <a:srgbClr val="FF0000"/>
                </a:solidFill>
              </a:rPr>
              <a:t>Strong electrolytes </a:t>
            </a:r>
            <a:r>
              <a:rPr lang="en-US" altLang="en-US" sz="2000" dirty="0"/>
              <a:t>– </a:t>
            </a:r>
            <a:r>
              <a:rPr lang="en-US" altLang="en-US" sz="2000" dirty="0">
                <a:solidFill>
                  <a:srgbClr val="FF0000"/>
                </a:solidFill>
              </a:rPr>
              <a:t>ionic compounds, strong acids and strong bases; they dissociate completely when dissolved in water, producing a lot of free ions;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b="1" i="1" dirty="0">
                <a:solidFill>
                  <a:srgbClr val="7030A0"/>
                </a:solidFill>
              </a:rPr>
              <a:t>Weak electrolytes </a:t>
            </a:r>
            <a:r>
              <a:rPr lang="en-US" altLang="en-US" sz="2000" dirty="0"/>
              <a:t>– </a:t>
            </a:r>
            <a:r>
              <a:rPr lang="en-US" altLang="en-US" sz="2000" dirty="0">
                <a:solidFill>
                  <a:srgbClr val="7030A0"/>
                </a:solidFill>
              </a:rPr>
              <a:t>weak acids or weak bases: </a:t>
            </a:r>
            <a:r>
              <a:rPr lang="en-US" altLang="en-US" sz="2000" i="1" dirty="0">
                <a:solidFill>
                  <a:srgbClr val="7030A0"/>
                </a:solidFill>
              </a:rPr>
              <a:t>they only ionize partially when dissolved in water</a:t>
            </a:r>
            <a:r>
              <a:rPr lang="en-US" altLang="en-US" sz="2000" dirty="0">
                <a:solidFill>
                  <a:srgbClr val="7030A0"/>
                </a:solidFill>
              </a:rPr>
              <a:t>; solutions contain mostly neutral molecules and very little free 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6f4160a7f_0_0"/>
          <p:cNvSpPr txBox="1">
            <a:spLocks noGrp="1"/>
          </p:cNvSpPr>
          <p:nvPr>
            <p:ph type="title"/>
          </p:nvPr>
        </p:nvSpPr>
        <p:spPr>
          <a:xfrm>
            <a:off x="-1" y="76200"/>
            <a:ext cx="9143999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2800" dirty="0"/>
              <a:t>Quantitative Analysis – From </a:t>
            </a:r>
            <a:r>
              <a:rPr lang="en-US" sz="2800" dirty="0" smtClean="0"/>
              <a:t>Laboratory </a:t>
            </a:r>
            <a:r>
              <a:rPr lang="en-US" sz="2800" dirty="0"/>
              <a:t>to </a:t>
            </a:r>
            <a:r>
              <a:rPr lang="en-US" sz="2800" dirty="0" smtClean="0"/>
              <a:t>the Class</a:t>
            </a:r>
            <a:endParaRPr sz="2800" dirty="0"/>
          </a:p>
        </p:txBody>
      </p:sp>
      <p:sp>
        <p:nvSpPr>
          <p:cNvPr id="115" name="Google Shape;115;ga6f4160a7f_0_0"/>
          <p:cNvSpPr txBox="1">
            <a:spLocks noGrp="1"/>
          </p:cNvSpPr>
          <p:nvPr>
            <p:ph type="sldNum" idx="12"/>
          </p:nvPr>
        </p:nvSpPr>
        <p:spPr>
          <a:xfrm>
            <a:off x="4381500" y="1066800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68</a:t>
            </a:fld>
            <a:endParaRPr/>
          </a:p>
        </p:txBody>
      </p:sp>
      <p:sp>
        <p:nvSpPr>
          <p:cNvPr id="116" name="Google Shape;116;ga6f4160a7f_0_0"/>
          <p:cNvSpPr txBox="1">
            <a:spLocks noGrp="1"/>
          </p:cNvSpPr>
          <p:nvPr>
            <p:ph type="body" idx="1"/>
          </p:nvPr>
        </p:nvSpPr>
        <p:spPr>
          <a:xfrm>
            <a:off x="61682" y="1431900"/>
            <a:ext cx="9020631" cy="53133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514350" algn="just">
              <a:buAutoNum type="romanLcPeriod"/>
            </a:pPr>
            <a:r>
              <a:rPr lang="en-US" sz="2000" dirty="0"/>
              <a:t>Molarity: The molarity of a solution is defined as the number of moles of solute in one cubic decimeter (</a:t>
            </a:r>
            <a:r>
              <a:rPr lang="en-US" sz="2000" dirty="0" err="1"/>
              <a:t>dm</a:t>
            </a:r>
            <a:r>
              <a:rPr lang="en-US" sz="2000" dirty="0"/>
              <a:t> 3 ) or one </a:t>
            </a:r>
            <a:r>
              <a:rPr lang="en-US" sz="2000" dirty="0" err="1"/>
              <a:t>litre</a:t>
            </a:r>
            <a:r>
              <a:rPr lang="en-US" sz="2000" dirty="0"/>
              <a:t> (L) of solution. </a:t>
            </a:r>
          </a:p>
          <a:p>
            <a:pPr marL="514350" indent="-514350" algn="just">
              <a:buAutoNum type="romanLcPeriod"/>
            </a:pPr>
            <a:r>
              <a:rPr lang="en-US" sz="2000" dirty="0"/>
              <a:t>Molarity = Moles of solute Volume of solution in 1 dm3 Thus, a solution is one molar with respect to a given solute if it contains one mole of that solute in one cubic decimeter (dm3 ) m of solution. </a:t>
            </a:r>
          </a:p>
          <a:p>
            <a:pPr marL="514350" indent="-514350" algn="just">
              <a:buAutoNum type="romanLcPeriod"/>
            </a:pPr>
            <a:r>
              <a:rPr lang="en-US" sz="2000" dirty="0"/>
              <a:t>Molality: The molality of a solution is defined as the number of moles of solute in one kilogram (kg) of solution. Let us remind ourselves here of what a </a:t>
            </a:r>
            <a:r>
              <a:rPr lang="en-US" sz="2000" dirty="0" err="1"/>
              <a:t>molal</a:t>
            </a:r>
            <a:r>
              <a:rPr lang="en-US" sz="2000" dirty="0"/>
              <a:t> or indeed 1 </a:t>
            </a:r>
            <a:r>
              <a:rPr lang="en-US" sz="2000" dirty="0" err="1"/>
              <a:t>molal</a:t>
            </a:r>
            <a:r>
              <a:rPr lang="en-US" sz="2000" dirty="0"/>
              <a:t> is: The weight in grams of a substance Formula weight in grams of the substance </a:t>
            </a:r>
          </a:p>
          <a:p>
            <a:pPr marL="514350" indent="-514350" algn="just">
              <a:buAutoNum type="romanLcPeriod"/>
            </a:pPr>
            <a:r>
              <a:rPr lang="en-US" sz="2000" dirty="0"/>
              <a:t>Normality (N): Normality is the number of gram — equivalent weight of solute in 1 dm3 of solution. This term is no longer in use but you will probably encounter it in some chemistry textbooks. Normality = Equivalent weight of solute Volume of solution in dm3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1431900"/>
            <a:ext cx="243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Important Terms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07914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CDEA-BA6E-4001-B7EB-0759718D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Excercises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71044-0A48-47E6-9C7D-2A4BC4673D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66848-7333-4703-9D91-F0FB049A8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73246"/>
            <a:ext cx="8953500" cy="2167786"/>
          </a:xfrm>
        </p:spPr>
        <p:txBody>
          <a:bodyPr/>
          <a:lstStyle/>
          <a:p>
            <a:pPr marL="114300" indent="0">
              <a:buNone/>
            </a:pPr>
            <a:r>
              <a:rPr lang="en-GB" sz="1800" dirty="0" smtClean="0"/>
              <a:t>1) Calculate </a:t>
            </a:r>
            <a:r>
              <a:rPr lang="en-GB" sz="1800" dirty="0"/>
              <a:t>the number of moles of calcium chloride, CaCl</a:t>
            </a:r>
            <a:r>
              <a:rPr lang="en-GB" sz="1800" baseline="-25000" dirty="0"/>
              <a:t>2</a:t>
            </a:r>
            <a:r>
              <a:rPr lang="en-GB" sz="1800" dirty="0"/>
              <a:t> that can be obtained from 25g of limestone, CaCO</a:t>
            </a:r>
            <a:r>
              <a:rPr lang="en-GB" sz="1800" baseline="-25000" dirty="0"/>
              <a:t>3</a:t>
            </a:r>
            <a:r>
              <a:rPr lang="en-GB" sz="1800" dirty="0"/>
              <a:t> in the presence of excess hydrogen chloride, HCl. (Ca=40, C=12, O=16, H=1, Cl=35.5) </a:t>
            </a:r>
          </a:p>
          <a:p>
            <a:pPr marL="114300" indent="0">
              <a:buNone/>
            </a:pPr>
            <a:r>
              <a:rPr lang="en-GB" sz="1800" dirty="0" smtClean="0"/>
              <a:t>2) What </a:t>
            </a:r>
            <a:r>
              <a:rPr lang="en-GB" sz="1800" dirty="0"/>
              <a:t>mass of lead(II)</a:t>
            </a:r>
            <a:r>
              <a:rPr lang="en-GB" sz="1800" dirty="0" err="1"/>
              <a:t>trioxonitrate</a:t>
            </a:r>
            <a:r>
              <a:rPr lang="en-GB" sz="1800" dirty="0"/>
              <a:t> (V), Pb(NO</a:t>
            </a:r>
            <a:r>
              <a:rPr lang="en-GB" sz="1800" baseline="-25000" dirty="0"/>
              <a:t>3</a:t>
            </a:r>
            <a:r>
              <a:rPr lang="en-GB" sz="1800" dirty="0"/>
              <a:t>)</a:t>
            </a:r>
            <a:r>
              <a:rPr lang="en-GB" sz="1800" baseline="-25000" dirty="0"/>
              <a:t>2</a:t>
            </a:r>
            <a:r>
              <a:rPr lang="en-GB" sz="1800" dirty="0"/>
              <a:t>, would be required to yield 9g of Lead(II)chloride, PbCl</a:t>
            </a:r>
            <a:r>
              <a:rPr lang="en-GB" sz="1800" baseline="-25000" dirty="0"/>
              <a:t>2</a:t>
            </a:r>
            <a:r>
              <a:rPr lang="en-GB" sz="1800" dirty="0"/>
              <a:t>, on addition of excess sodium chloride solution, </a:t>
            </a:r>
            <a:r>
              <a:rPr lang="en-GB" sz="1800" dirty="0" err="1"/>
              <a:t>Nacl</a:t>
            </a:r>
            <a:r>
              <a:rPr lang="en-GB" sz="1800" dirty="0"/>
              <a:t>? (Pb=207, N=14, O=16, Na=23, Cl=35.5) </a:t>
            </a:r>
            <a:endParaRPr lang="en-GB" sz="1800" dirty="0" smtClean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29F0863-566E-4710-B68E-B0C34C52CFD4}"/>
              </a:ext>
            </a:extLst>
          </p:cNvPr>
          <p:cNvSpPr/>
          <p:nvPr/>
        </p:nvSpPr>
        <p:spPr>
          <a:xfrm>
            <a:off x="6372259" y="2125022"/>
            <a:ext cx="2680482" cy="464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0.25 moles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30EF7A-D384-411F-B0D9-35200CD05A3E}"/>
              </a:ext>
            </a:extLst>
          </p:cNvPr>
          <p:cNvSpPr/>
          <p:nvPr/>
        </p:nvSpPr>
        <p:spPr>
          <a:xfrm>
            <a:off x="6128639" y="3208915"/>
            <a:ext cx="2680482" cy="464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10.7g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3495078"/>
            <a:ext cx="9336505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GB" b="1" dirty="0"/>
              <a:t>Solution</a:t>
            </a:r>
          </a:p>
          <a:p>
            <a:pPr marL="114300" indent="0">
              <a:buNone/>
            </a:pPr>
            <a:r>
              <a:rPr lang="en-US" dirty="0" smtClean="0"/>
              <a:t>331g </a:t>
            </a:r>
            <a:r>
              <a:rPr lang="en-US" dirty="0"/>
              <a:t>of </a:t>
            </a:r>
            <a:r>
              <a:rPr lang="en-US" dirty="0" err="1"/>
              <a:t>Pb</a:t>
            </a:r>
            <a:r>
              <a:rPr lang="en-US" dirty="0"/>
              <a:t>(NO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/>
              <a:t>yielded 278g of </a:t>
            </a:r>
            <a:r>
              <a:rPr lang="en-US" dirty="0" smtClean="0"/>
              <a:t>PbCl</a:t>
            </a:r>
            <a:r>
              <a:rPr lang="en-US" baseline="-25000" dirty="0" smtClean="0"/>
              <a:t>2</a:t>
            </a: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sz="2000" dirty="0" smtClean="0"/>
              <a:t> </a:t>
            </a:r>
            <a:r>
              <a:rPr lang="en-US" sz="2000" dirty="0" err="1"/>
              <a:t>x</a:t>
            </a:r>
            <a:r>
              <a:rPr lang="en-US" dirty="0" err="1"/>
              <a:t>g</a:t>
            </a:r>
            <a:r>
              <a:rPr lang="en-US" dirty="0"/>
              <a:t> of </a:t>
            </a:r>
            <a:r>
              <a:rPr lang="en-US" dirty="0" err="1"/>
              <a:t>Pb</a:t>
            </a:r>
            <a:r>
              <a:rPr lang="en-US" dirty="0"/>
              <a:t>(NO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 would yield 9g of PbCl</a:t>
            </a:r>
            <a:r>
              <a:rPr lang="en-US" baseline="-25000" dirty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ie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331g </a:t>
            </a:r>
            <a:r>
              <a:rPr lang="en-US" dirty="0" err="1"/>
              <a:t>Pb</a:t>
            </a:r>
            <a:r>
              <a:rPr lang="en-US" dirty="0"/>
              <a:t>(NO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2 </a:t>
            </a:r>
            <a:r>
              <a:rPr lang="en-US" dirty="0"/>
              <a:t>= 278g of PbCl</a:t>
            </a:r>
            <a:r>
              <a:rPr lang="en-US" baseline="-25000" dirty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err="1"/>
              <a:t>x</a:t>
            </a:r>
            <a:r>
              <a:rPr lang="en-US" dirty="0" err="1"/>
              <a:t>g</a:t>
            </a:r>
            <a:r>
              <a:rPr lang="en-US" dirty="0"/>
              <a:t> of </a:t>
            </a:r>
            <a:r>
              <a:rPr lang="en-US" dirty="0" err="1"/>
              <a:t>Pb</a:t>
            </a:r>
            <a:r>
              <a:rPr lang="en-US" dirty="0"/>
              <a:t>(NO</a:t>
            </a:r>
            <a:r>
              <a:rPr lang="en-US" baseline="-25000" dirty="0"/>
              <a:t>3</a:t>
            </a:r>
            <a:r>
              <a:rPr lang="en-US" dirty="0"/>
              <a:t>) = 9g of PbCl</a:t>
            </a:r>
            <a:r>
              <a:rPr lang="en-US" baseline="-25000" dirty="0"/>
              <a:t>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x = </a:t>
            </a:r>
            <a:r>
              <a:rPr lang="en-US" dirty="0" smtClean="0"/>
              <a:t>331g </a:t>
            </a:r>
            <a:r>
              <a:rPr lang="en-US" dirty="0"/>
              <a:t>x 9g divided by 278g</a:t>
            </a:r>
            <a:br>
              <a:rPr lang="en-US" dirty="0"/>
            </a:br>
            <a:r>
              <a:rPr lang="en-US" dirty="0"/>
              <a:t>x= </a:t>
            </a:r>
            <a:r>
              <a:rPr lang="en-US" b="1" dirty="0" smtClean="0"/>
              <a:t>10.7g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therefore, </a:t>
            </a:r>
            <a:r>
              <a:rPr lang="en-US" b="1" dirty="0" smtClean="0"/>
              <a:t>10.7</a:t>
            </a:r>
            <a:r>
              <a:rPr lang="en-US" dirty="0" smtClean="0"/>
              <a:t>g </a:t>
            </a:r>
            <a:r>
              <a:rPr lang="en-US" dirty="0"/>
              <a:t>of </a:t>
            </a:r>
            <a:r>
              <a:rPr lang="en-US" dirty="0" err="1"/>
              <a:t>Pb</a:t>
            </a:r>
            <a:r>
              <a:rPr lang="en-US" dirty="0"/>
              <a:t>(NO3)2 would be required to yield 9g of PbCl2.</a:t>
            </a:r>
            <a:endParaRPr lang="en-GB" dirty="0"/>
          </a:p>
          <a:p>
            <a:pPr marL="1143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4711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-120316" y="2942431"/>
            <a:ext cx="9144000" cy="2291305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Chemical Reactions </a:t>
            </a:r>
            <a:r>
              <a:rPr lang="en-US" altLang="en-US" sz="3600" dirty="0" smtClean="0"/>
              <a:t/>
            </a:r>
            <a:br>
              <a:rPr lang="en-US" altLang="en-US" sz="3600" dirty="0" smtClean="0"/>
            </a:br>
            <a:r>
              <a:rPr lang="en-US" altLang="en-US" sz="3600" dirty="0" smtClean="0"/>
              <a:t>and </a:t>
            </a:r>
            <a:br>
              <a:rPr lang="en-US" altLang="en-US" sz="3600" dirty="0" smtClean="0"/>
            </a:br>
            <a:r>
              <a:rPr lang="en-US" altLang="en-US" sz="3600" dirty="0" smtClean="0"/>
              <a:t>Stoichiometry</a:t>
            </a:r>
            <a:endParaRPr lang="en-US" alt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6105"/>
            <a:ext cx="2666641" cy="106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1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CDEA-BA6E-4001-B7EB-0759718D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414674"/>
            <a:ext cx="8229600" cy="824979"/>
          </a:xfrm>
        </p:spPr>
        <p:txBody>
          <a:bodyPr/>
          <a:lstStyle/>
          <a:p>
            <a:r>
              <a:rPr lang="en-GB" sz="3200" dirty="0" err="1"/>
              <a:t>Excercises</a:t>
            </a:r>
            <a:endParaRPr lang="en-GB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571044-0A48-47E6-9C7D-2A4BC4673D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B66848-7333-4703-9D91-F0FB049A8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52" y="2637365"/>
            <a:ext cx="9144000" cy="2076964"/>
          </a:xfrm>
        </p:spPr>
        <p:txBody>
          <a:bodyPr/>
          <a:lstStyle/>
          <a:p>
            <a:pPr marL="114300" indent="0">
              <a:buNone/>
            </a:pPr>
            <a:r>
              <a:rPr lang="en-GB" sz="2000" dirty="0" smtClean="0"/>
              <a:t>4) If </a:t>
            </a:r>
            <a:r>
              <a:rPr lang="en-GB" sz="2000" dirty="0"/>
              <a:t>the industrial preparation of hydrogen </a:t>
            </a:r>
            <a:r>
              <a:rPr lang="en-GB" sz="2000" dirty="0" err="1"/>
              <a:t>trioxonitrate</a:t>
            </a:r>
            <a:r>
              <a:rPr lang="en-GB" sz="2000" dirty="0"/>
              <a:t> (V) acid, ammonia gas, NH3, is burned in oxygen O2, in the presence of a catalyst according to the following </a:t>
            </a:r>
            <a:r>
              <a:rPr lang="en-GB" sz="2000" dirty="0" smtClean="0"/>
              <a:t>equation:	4NH</a:t>
            </a:r>
            <a:r>
              <a:rPr lang="en-GB" sz="2000" baseline="-25000" dirty="0" smtClean="0"/>
              <a:t>3</a:t>
            </a:r>
            <a:r>
              <a:rPr lang="en-GB" sz="2000" dirty="0" smtClean="0"/>
              <a:t>(g</a:t>
            </a:r>
            <a:r>
              <a:rPr lang="en-GB" sz="2000" dirty="0"/>
              <a:t>) + 5O</a:t>
            </a:r>
            <a:r>
              <a:rPr lang="en-GB" sz="2000" baseline="-25000" dirty="0"/>
              <a:t>2</a:t>
            </a:r>
            <a:r>
              <a:rPr lang="en-GB" sz="2000" dirty="0"/>
              <a:t>                          </a:t>
            </a:r>
            <a:r>
              <a:rPr lang="en-GB" sz="2000" dirty="0" smtClean="0"/>
              <a:t>      4NO(g</a:t>
            </a:r>
            <a:r>
              <a:rPr lang="en-GB" sz="2000" dirty="0"/>
              <a:t>) + 6H</a:t>
            </a:r>
            <a:r>
              <a:rPr lang="en-GB" sz="2000" baseline="-25000" dirty="0"/>
              <a:t>2</a:t>
            </a:r>
            <a:r>
              <a:rPr lang="en-GB" sz="2000" dirty="0"/>
              <a:t>0(g)</a:t>
            </a:r>
          </a:p>
          <a:p>
            <a:pPr marL="114300" indent="0">
              <a:buNone/>
            </a:pPr>
            <a:r>
              <a:rPr lang="en-GB" sz="2000" dirty="0"/>
              <a:t>If 260cm</a:t>
            </a:r>
            <a:r>
              <a:rPr lang="en-GB" sz="2000" baseline="30000" dirty="0"/>
              <a:t>3</a:t>
            </a:r>
            <a:r>
              <a:rPr lang="en-GB" sz="2000" dirty="0"/>
              <a:t> of NH</a:t>
            </a:r>
            <a:r>
              <a:rPr lang="en-GB" sz="2000" baseline="-25000" dirty="0"/>
              <a:t>3</a:t>
            </a:r>
            <a:r>
              <a:rPr lang="en-GB" sz="2000" dirty="0"/>
              <a:t> are burned completely, what volume of a) O</a:t>
            </a:r>
            <a:r>
              <a:rPr lang="en-GB" sz="2000" baseline="-25000" dirty="0"/>
              <a:t>2</a:t>
            </a:r>
            <a:r>
              <a:rPr lang="en-GB" sz="2000" dirty="0"/>
              <a:t> is used up? B) NO is produced.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F353BB8-BC0D-4D1A-8778-CF7CEEF76AE0}"/>
              </a:ext>
            </a:extLst>
          </p:cNvPr>
          <p:cNvSpPr/>
          <p:nvPr/>
        </p:nvSpPr>
        <p:spPr>
          <a:xfrm>
            <a:off x="3593709" y="3675847"/>
            <a:ext cx="1575581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B973E-F61E-44C7-BB81-1C230E42C043}"/>
              </a:ext>
            </a:extLst>
          </p:cNvPr>
          <p:cNvSpPr txBox="1"/>
          <p:nvPr/>
        </p:nvSpPr>
        <p:spPr>
          <a:xfrm>
            <a:off x="0" y="542964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i="0" dirty="0" smtClean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5) 20cm</a:t>
            </a:r>
            <a:r>
              <a:rPr lang="en-GB" sz="1800" i="0" baseline="30000" dirty="0" smtClean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3</a:t>
            </a:r>
            <a:r>
              <a:rPr lang="en-GB" sz="1800" i="0" dirty="0" smtClean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GB" sz="180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of CO are mixed and sparked with 200cm</a:t>
            </a:r>
            <a:r>
              <a:rPr lang="en-GB" sz="1800" i="0" baseline="30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3</a:t>
            </a:r>
            <a:r>
              <a:rPr lang="en-GB" sz="180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of air containing 21% of O</a:t>
            </a:r>
            <a:r>
              <a:rPr lang="en-GB" sz="1800" i="0" baseline="-25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2</a:t>
            </a:r>
            <a:r>
              <a:rPr lang="en-GB" sz="180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. If all the volumes are measured at </a:t>
            </a:r>
            <a:r>
              <a:rPr lang="en-GB" sz="180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s.t.p</a:t>
            </a:r>
            <a:r>
              <a:rPr lang="en-GB" sz="180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., calculate the total volume of the resulting gases.</a:t>
            </a:r>
            <a:r>
              <a:rPr lang="en-GB" sz="1800" i="0" baseline="300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endParaRPr lang="en-GB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F1B4AE-ABA9-4E06-B753-AB7441B9D96D}"/>
              </a:ext>
            </a:extLst>
          </p:cNvPr>
          <p:cNvSpPr/>
          <p:nvPr/>
        </p:nvSpPr>
        <p:spPr>
          <a:xfrm>
            <a:off x="6530186" y="4520521"/>
            <a:ext cx="2156614" cy="584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a. 325cm</a:t>
            </a:r>
            <a:r>
              <a:rPr lang="en-GB" sz="2000" b="1" baseline="30000" dirty="0"/>
              <a:t>3</a:t>
            </a:r>
            <a:r>
              <a:rPr lang="en-GB" sz="2000" b="1" dirty="0"/>
              <a:t>, b. 260cm</a:t>
            </a:r>
            <a:r>
              <a:rPr lang="en-GB" sz="2000" b="1" baseline="30000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4F57F7-1721-4E1C-9552-037BBD284104}"/>
              </a:ext>
            </a:extLst>
          </p:cNvPr>
          <p:cNvSpPr/>
          <p:nvPr/>
        </p:nvSpPr>
        <p:spPr>
          <a:xfrm>
            <a:off x="6848627" y="6129406"/>
            <a:ext cx="2054742" cy="287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210cm</a:t>
            </a:r>
            <a:r>
              <a:rPr lang="en-GB" sz="2000" b="1" baseline="30000" dirty="0"/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72189" y="1661881"/>
            <a:ext cx="89996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GB" dirty="0"/>
              <a:t>3</a:t>
            </a:r>
            <a:r>
              <a:rPr lang="en-GB" sz="1600" dirty="0"/>
              <a:t>) Determine the mass of carbon (IV) oxide, CO</a:t>
            </a:r>
            <a:r>
              <a:rPr lang="en-GB" sz="1600" baseline="-25000" dirty="0"/>
              <a:t>2</a:t>
            </a:r>
            <a:r>
              <a:rPr lang="en-GB" sz="1600" dirty="0"/>
              <a:t>, produced on burning 104g </a:t>
            </a:r>
            <a:r>
              <a:rPr lang="en-GB" sz="1600" dirty="0" err="1"/>
              <a:t>ethyne</a:t>
            </a:r>
            <a:r>
              <a:rPr lang="en-GB" sz="1600" dirty="0"/>
              <a:t>, C</a:t>
            </a:r>
            <a:r>
              <a:rPr lang="en-GB" sz="1600" baseline="-25000" dirty="0"/>
              <a:t>2</a:t>
            </a:r>
            <a:r>
              <a:rPr lang="en-GB" sz="1600" dirty="0"/>
              <a:t>H</a:t>
            </a:r>
            <a:r>
              <a:rPr lang="en-GB" sz="1600" baseline="-25000" dirty="0"/>
              <a:t>2</a:t>
            </a:r>
            <a:r>
              <a:rPr lang="en-GB" sz="1600" dirty="0"/>
              <a:t> (C=12, O=16, H=1).</a:t>
            </a:r>
            <a:endParaRPr lang="en-GB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61599C-6C41-4180-85FA-F3FAF0F3AE05}"/>
              </a:ext>
            </a:extLst>
          </p:cNvPr>
          <p:cNvSpPr/>
          <p:nvPr/>
        </p:nvSpPr>
        <p:spPr>
          <a:xfrm>
            <a:off x="6202815" y="2104585"/>
            <a:ext cx="1575582" cy="464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352g</a:t>
            </a:r>
          </a:p>
        </p:txBody>
      </p:sp>
    </p:spTree>
    <p:extLst>
      <p:ext uri="{BB962C8B-B14F-4D97-AF65-F5344CB8AC3E}">
        <p14:creationId xmlns:p14="http://schemas.microsoft.com/office/powerpoint/2010/main" val="33134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6f4160a7f_0_0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Quantitative Analysis</a:t>
            </a:r>
            <a:endParaRPr dirty="0"/>
          </a:p>
        </p:txBody>
      </p:sp>
      <p:sp>
        <p:nvSpPr>
          <p:cNvPr id="115" name="Google Shape;115;ga6f4160a7f_0_0"/>
          <p:cNvSpPr txBox="1">
            <a:spLocks noGrp="1"/>
          </p:cNvSpPr>
          <p:nvPr>
            <p:ph type="sldNum" idx="12"/>
          </p:nvPr>
        </p:nvSpPr>
        <p:spPr>
          <a:xfrm>
            <a:off x="4381500" y="1066800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71</a:t>
            </a:fld>
            <a:endParaRPr/>
          </a:p>
        </p:txBody>
      </p:sp>
      <p:sp>
        <p:nvSpPr>
          <p:cNvPr id="116" name="Google Shape;116;ga6f4160a7f_0_0"/>
          <p:cNvSpPr txBox="1">
            <a:spLocks noGrp="1"/>
          </p:cNvSpPr>
          <p:nvPr>
            <p:ph type="body" idx="1"/>
          </p:nvPr>
        </p:nvSpPr>
        <p:spPr>
          <a:xfrm>
            <a:off x="123368" y="1184468"/>
            <a:ext cx="9020631" cy="53133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just">
              <a:buNone/>
            </a:pPr>
            <a:r>
              <a:rPr lang="en-US" sz="2000" dirty="0"/>
              <a:t>6) Calculate the mass of sodium hydroxide in 5.00 dm</a:t>
            </a:r>
            <a:r>
              <a:rPr lang="en-US" sz="2000" baseline="30000" dirty="0"/>
              <a:t>3</a:t>
            </a:r>
            <a:r>
              <a:rPr lang="en-US" sz="2000" dirty="0"/>
              <a:t> of a 0.125 </a:t>
            </a:r>
            <a:r>
              <a:rPr lang="en-US" sz="2000" dirty="0" err="1"/>
              <a:t>mol</a:t>
            </a:r>
            <a:r>
              <a:rPr lang="en-US" sz="2000" dirty="0"/>
              <a:t> dm</a:t>
            </a:r>
            <a:r>
              <a:rPr lang="en-US" sz="2000" baseline="30000" dirty="0"/>
              <a:t>-3</a:t>
            </a:r>
            <a:r>
              <a:rPr lang="en-US" sz="2000" dirty="0"/>
              <a:t> solution. [</a:t>
            </a:r>
            <a:r>
              <a:rPr lang="en-US" sz="2000" dirty="0" err="1"/>
              <a:t>NaOH</a:t>
            </a:r>
            <a:r>
              <a:rPr lang="en-US" sz="2000" dirty="0"/>
              <a:t> = 40 g mol</a:t>
            </a:r>
            <a:r>
              <a:rPr lang="en-US" sz="2000" baseline="30000" dirty="0"/>
              <a:t>-1</a:t>
            </a:r>
            <a:r>
              <a:rPr lang="en-US" sz="2000" dirty="0"/>
              <a:t>]</a:t>
            </a:r>
          </a:p>
          <a:p>
            <a:pPr marL="114300" indent="0" algn="just">
              <a:buNone/>
            </a:pPr>
            <a:r>
              <a:rPr lang="en-US" sz="2000" dirty="0" smtClean="0"/>
              <a:t>	A</a:t>
            </a:r>
            <a:r>
              <a:rPr lang="en-US" sz="2000" dirty="0"/>
              <a:t>) 0.0156 g	B) 0.625 g	C) 1.00 g		D) 25.0 </a:t>
            </a:r>
            <a:r>
              <a:rPr lang="en-US" sz="2000" dirty="0" smtClean="0"/>
              <a:t>g</a:t>
            </a:r>
            <a:endParaRPr lang="en-GB" sz="2000" b="0" i="0" dirty="0" smtClean="0">
              <a:solidFill>
                <a:srgbClr val="212529"/>
              </a:solidFill>
              <a:effectLst/>
              <a:latin typeface="Open Sans"/>
            </a:endParaRPr>
          </a:p>
          <a:p>
            <a:pPr marL="114300" indent="0" algn="just">
              <a:buNone/>
            </a:pPr>
            <a:r>
              <a:rPr lang="en-GB" sz="2000" b="0" i="0" dirty="0" smtClean="0">
                <a:solidFill>
                  <a:srgbClr val="212529"/>
                </a:solidFill>
                <a:effectLst/>
                <a:latin typeface="Open Sans"/>
              </a:rPr>
              <a:t>7) </a:t>
            </a:r>
            <a:r>
              <a:rPr lang="en-GB" sz="1800" b="0" i="0" dirty="0" smtClean="0">
                <a:solidFill>
                  <a:srgbClr val="212529"/>
                </a:solidFill>
                <a:effectLst/>
                <a:latin typeface="Open Sans"/>
              </a:rPr>
              <a:t>When </a:t>
            </a:r>
            <a:r>
              <a:rPr lang="en-GB" sz="1800" b="0" i="0" dirty="0">
                <a:solidFill>
                  <a:srgbClr val="212529"/>
                </a:solidFill>
                <a:effectLst/>
                <a:latin typeface="Open Sans"/>
              </a:rPr>
              <a:t>50cm</a:t>
            </a:r>
            <a:r>
              <a:rPr lang="en-GB" sz="1800" b="0" i="0" baseline="30000" dirty="0">
                <a:solidFill>
                  <a:srgbClr val="212529"/>
                </a:solidFill>
                <a:effectLst/>
                <a:latin typeface="Open Sans"/>
              </a:rPr>
              <a:t>3</a:t>
            </a:r>
            <a:r>
              <a:rPr lang="en-GB" sz="1800" b="0" i="0" dirty="0">
                <a:solidFill>
                  <a:srgbClr val="212529"/>
                </a:solidFill>
                <a:effectLst/>
                <a:latin typeface="Open Sans"/>
              </a:rPr>
              <a:t> of a saturated solution of sugar (molar mass 342.0g) at 40</a:t>
            </a:r>
            <a:r>
              <a:rPr lang="en-GB" sz="1800" b="0" i="0" baseline="30000" dirty="0">
                <a:solidFill>
                  <a:srgbClr val="212529"/>
                </a:solidFill>
                <a:effectLst/>
                <a:latin typeface="Open Sans"/>
              </a:rPr>
              <a:t>o</a:t>
            </a:r>
            <a:r>
              <a:rPr lang="en-GB" sz="1800" b="0" i="0" dirty="0">
                <a:solidFill>
                  <a:srgbClr val="212529"/>
                </a:solidFill>
                <a:effectLst/>
                <a:latin typeface="Open Sans"/>
              </a:rPr>
              <a:t>C was evaporated to dryness, 34.2g of dry solid was obtained. The solubility of sugar at 40</a:t>
            </a:r>
            <a:r>
              <a:rPr lang="en-GB" sz="1800" b="0" i="0" baseline="30000" dirty="0">
                <a:solidFill>
                  <a:srgbClr val="212529"/>
                </a:solidFill>
                <a:effectLst/>
                <a:latin typeface="Open Sans"/>
              </a:rPr>
              <a:t>o</a:t>
            </a:r>
            <a:r>
              <a:rPr lang="en-GB" sz="1800" b="0" i="0" dirty="0">
                <a:solidFill>
                  <a:srgbClr val="212529"/>
                </a:solidFill>
                <a:effectLst/>
                <a:latin typeface="Open Sans"/>
              </a:rPr>
              <a:t>C is</a:t>
            </a:r>
          </a:p>
          <a:p>
            <a:pPr marL="114300" indent="0" algn="l">
              <a:buNone/>
            </a:pPr>
            <a:r>
              <a:rPr lang="en-GB" sz="1800" b="1" i="0" dirty="0">
                <a:solidFill>
                  <a:srgbClr val="212529"/>
                </a:solidFill>
                <a:effectLst/>
                <a:latin typeface="Open Sans"/>
              </a:rPr>
              <a:t>A.</a:t>
            </a:r>
            <a:r>
              <a:rPr lang="en-GB" sz="1800" b="0" i="0" dirty="0">
                <a:solidFill>
                  <a:srgbClr val="212529"/>
                </a:solidFill>
                <a:effectLst/>
                <a:latin typeface="Open Sans"/>
              </a:rPr>
              <a:t> 10.0 moles </a:t>
            </a:r>
            <a:r>
              <a:rPr lang="en-GB" sz="1800" b="0" i="0" dirty="0" smtClean="0">
                <a:solidFill>
                  <a:srgbClr val="212529"/>
                </a:solidFill>
                <a:effectLst/>
                <a:latin typeface="Open Sans"/>
              </a:rPr>
              <a:t>dm</a:t>
            </a:r>
            <a:r>
              <a:rPr lang="en-GB" sz="1800" b="0" i="0" baseline="30000" dirty="0" smtClean="0">
                <a:solidFill>
                  <a:srgbClr val="212529"/>
                </a:solidFill>
                <a:effectLst/>
                <a:latin typeface="Open Sans"/>
              </a:rPr>
              <a:t>-3</a:t>
            </a:r>
            <a:r>
              <a:rPr lang="en-GB" sz="1800" dirty="0">
                <a:solidFill>
                  <a:srgbClr val="212529"/>
                </a:solidFill>
                <a:latin typeface="Open Sans"/>
              </a:rPr>
              <a:t>	</a:t>
            </a:r>
            <a:r>
              <a:rPr lang="en-GB" sz="1800" b="1" i="0" dirty="0" smtClean="0">
                <a:solidFill>
                  <a:srgbClr val="212529"/>
                </a:solidFill>
                <a:effectLst/>
                <a:latin typeface="Open Sans"/>
              </a:rPr>
              <a:t>B</a:t>
            </a:r>
            <a:r>
              <a:rPr lang="en-GB" sz="1800" b="1" i="0" dirty="0">
                <a:solidFill>
                  <a:srgbClr val="212529"/>
                </a:solidFill>
                <a:effectLst/>
                <a:latin typeface="Open Sans"/>
              </a:rPr>
              <a:t>.</a:t>
            </a:r>
            <a:r>
              <a:rPr lang="en-GB" sz="1800" b="0" i="0" dirty="0">
                <a:solidFill>
                  <a:srgbClr val="212529"/>
                </a:solidFill>
                <a:effectLst/>
                <a:latin typeface="Open Sans"/>
              </a:rPr>
              <a:t> 7.0 moles </a:t>
            </a:r>
            <a:r>
              <a:rPr lang="en-GB" sz="1800" b="0" i="0" dirty="0" smtClean="0">
                <a:solidFill>
                  <a:srgbClr val="212529"/>
                </a:solidFill>
                <a:effectLst/>
                <a:latin typeface="Open Sans"/>
              </a:rPr>
              <a:t>dm</a:t>
            </a:r>
            <a:r>
              <a:rPr lang="en-GB" sz="1800" b="0" i="0" baseline="30000" dirty="0" smtClean="0">
                <a:solidFill>
                  <a:srgbClr val="212529"/>
                </a:solidFill>
                <a:effectLst/>
                <a:latin typeface="Open Sans"/>
              </a:rPr>
              <a:t>-3</a:t>
            </a:r>
            <a:r>
              <a:rPr lang="en-GB" sz="1800" dirty="0">
                <a:solidFill>
                  <a:srgbClr val="212529"/>
                </a:solidFill>
                <a:latin typeface="Open Sans"/>
              </a:rPr>
              <a:t>	</a:t>
            </a:r>
            <a:r>
              <a:rPr lang="en-GB" sz="1800" dirty="0" smtClean="0">
                <a:solidFill>
                  <a:srgbClr val="212529"/>
                </a:solidFill>
                <a:latin typeface="Open Sans"/>
              </a:rPr>
              <a:t>	</a:t>
            </a:r>
            <a:r>
              <a:rPr lang="en-GB" sz="1800" b="1" i="0" dirty="0" smtClean="0">
                <a:solidFill>
                  <a:srgbClr val="212529"/>
                </a:solidFill>
                <a:effectLst/>
                <a:latin typeface="Open Sans"/>
              </a:rPr>
              <a:t>C</a:t>
            </a:r>
            <a:r>
              <a:rPr lang="en-GB" sz="1800" b="1" i="0" dirty="0">
                <a:solidFill>
                  <a:srgbClr val="212529"/>
                </a:solidFill>
                <a:effectLst/>
                <a:latin typeface="Open Sans"/>
              </a:rPr>
              <a:t>.</a:t>
            </a:r>
            <a:r>
              <a:rPr lang="en-GB" sz="1800" b="0" i="0" dirty="0">
                <a:solidFill>
                  <a:srgbClr val="212529"/>
                </a:solidFill>
                <a:effectLst/>
                <a:latin typeface="Open Sans"/>
              </a:rPr>
              <a:t> 3.5 moles dm</a:t>
            </a:r>
            <a:r>
              <a:rPr lang="en-GB" sz="1800" b="0" i="0" baseline="30000" dirty="0">
                <a:solidFill>
                  <a:srgbClr val="212529"/>
                </a:solidFill>
                <a:effectLst/>
                <a:latin typeface="Open Sans"/>
              </a:rPr>
              <a:t>-3</a:t>
            </a:r>
            <a:endParaRPr lang="en-GB" sz="1800" b="0" i="0" dirty="0">
              <a:solidFill>
                <a:srgbClr val="212529"/>
              </a:solidFill>
              <a:effectLst/>
              <a:latin typeface="Open Sans"/>
            </a:endParaRPr>
          </a:p>
          <a:p>
            <a:pPr marL="114300" indent="0" algn="l">
              <a:buNone/>
            </a:pPr>
            <a:r>
              <a:rPr lang="en-GB" sz="1800" b="1" i="0" dirty="0">
                <a:solidFill>
                  <a:srgbClr val="212529"/>
                </a:solidFill>
                <a:effectLst/>
                <a:latin typeface="Open Sans"/>
              </a:rPr>
              <a:t>D.</a:t>
            </a:r>
            <a:r>
              <a:rPr lang="en-GB" sz="1800" b="0" i="0" dirty="0">
                <a:solidFill>
                  <a:srgbClr val="212529"/>
                </a:solidFill>
                <a:effectLst/>
                <a:latin typeface="Open Sans"/>
              </a:rPr>
              <a:t> 2.0 moles dm</a:t>
            </a:r>
            <a:r>
              <a:rPr lang="en-GB" sz="1800" b="0" i="0" baseline="30000" dirty="0">
                <a:solidFill>
                  <a:srgbClr val="212529"/>
                </a:solidFill>
                <a:effectLst/>
                <a:latin typeface="Open Sans"/>
              </a:rPr>
              <a:t>-3</a:t>
            </a:r>
            <a:endParaRPr lang="en-GB" sz="1800" b="0" i="0" dirty="0">
              <a:solidFill>
                <a:srgbClr val="212529"/>
              </a:solidFill>
              <a:effectLst/>
              <a:latin typeface="Open Sans"/>
            </a:endParaRPr>
          </a:p>
          <a:p>
            <a:pPr marL="514350" indent="-514350" algn="just">
              <a:buAutoNum type="romanL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50394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6f4160a7f_0_0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2400" dirty="0"/>
              <a:t>Quantitative Analysis</a:t>
            </a:r>
            <a:endParaRPr sz="2400" dirty="0"/>
          </a:p>
        </p:txBody>
      </p:sp>
      <p:sp>
        <p:nvSpPr>
          <p:cNvPr id="115" name="Google Shape;115;ga6f4160a7f_0_0"/>
          <p:cNvSpPr txBox="1">
            <a:spLocks noGrp="1"/>
          </p:cNvSpPr>
          <p:nvPr>
            <p:ph type="sldNum" idx="12"/>
          </p:nvPr>
        </p:nvSpPr>
        <p:spPr>
          <a:xfrm>
            <a:off x="4381500" y="1066800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72</a:t>
            </a:fld>
            <a:endParaRPr/>
          </a:p>
        </p:txBody>
      </p:sp>
      <p:sp>
        <p:nvSpPr>
          <p:cNvPr id="116" name="Google Shape;116;ga6f4160a7f_0_0"/>
          <p:cNvSpPr txBox="1">
            <a:spLocks noGrp="1"/>
          </p:cNvSpPr>
          <p:nvPr>
            <p:ph type="body" idx="1"/>
          </p:nvPr>
        </p:nvSpPr>
        <p:spPr>
          <a:xfrm>
            <a:off x="123369" y="1630350"/>
            <a:ext cx="9020631" cy="236413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just">
              <a:buNone/>
            </a:pPr>
            <a:r>
              <a:rPr lang="en-US" sz="2000" dirty="0" smtClean="0"/>
              <a:t>8) 200cm</a:t>
            </a:r>
            <a:r>
              <a:rPr lang="en-US" sz="2000" baseline="30000" dirty="0" smtClean="0"/>
              <a:t>3</a:t>
            </a:r>
            <a:r>
              <a:rPr lang="en-US" sz="2000" dirty="0"/>
              <a:t> each of 0.1M solutions of lead (II) </a:t>
            </a:r>
            <a:r>
              <a:rPr lang="en-US" sz="2000" dirty="0" err="1"/>
              <a:t>trioxonitrate</a:t>
            </a:r>
            <a:r>
              <a:rPr lang="en-US" sz="2000" dirty="0"/>
              <a:t> (V) and hydrochloric acid were mixed. Assuming that lead (II) chloride is completely insoluble, calculate the mass of lead (II) chloride that will be precipitated.</a:t>
            </a:r>
            <a:br>
              <a:rPr lang="en-US" sz="2000" dirty="0"/>
            </a:br>
            <a:r>
              <a:rPr lang="en-US" sz="2000" dirty="0"/>
              <a:t>[</a:t>
            </a:r>
            <a:r>
              <a:rPr lang="en-US" sz="2000" dirty="0" err="1"/>
              <a:t>Pb</a:t>
            </a:r>
            <a:r>
              <a:rPr lang="en-US" sz="2000" dirty="0"/>
              <a:t> = 207, Cl= 35.5, N = 14, O = 16]</a:t>
            </a:r>
          </a:p>
          <a:p>
            <a:pPr marL="114300" indent="0">
              <a:buNone/>
            </a:pPr>
            <a:r>
              <a:rPr lang="en-US" sz="2000" b="1" dirty="0"/>
              <a:t>A.</a:t>
            </a:r>
            <a:r>
              <a:rPr lang="en-US" sz="2000" dirty="0"/>
              <a:t> </a:t>
            </a:r>
            <a:r>
              <a:rPr lang="en-US" sz="2000" dirty="0" smtClean="0"/>
              <a:t>2.78g	</a:t>
            </a:r>
            <a:r>
              <a:rPr lang="en-US" sz="2000" b="1" dirty="0" smtClean="0"/>
              <a:t>B</a:t>
            </a:r>
            <a:r>
              <a:rPr lang="en-US" sz="2000" b="1" dirty="0"/>
              <a:t>.</a:t>
            </a:r>
            <a:r>
              <a:rPr lang="en-US" sz="2000" dirty="0"/>
              <a:t> </a:t>
            </a:r>
            <a:r>
              <a:rPr lang="en-US" sz="2000" dirty="0" smtClean="0"/>
              <a:t>5.56g		</a:t>
            </a:r>
            <a:r>
              <a:rPr lang="en-US" sz="2000" b="1" dirty="0" smtClean="0"/>
              <a:t>C</a:t>
            </a:r>
            <a:r>
              <a:rPr lang="en-US" sz="2000" b="1" dirty="0"/>
              <a:t>.</a:t>
            </a:r>
            <a:r>
              <a:rPr lang="en-US" sz="2000" dirty="0"/>
              <a:t> </a:t>
            </a:r>
            <a:r>
              <a:rPr lang="en-US" sz="2000" dirty="0" smtClean="0"/>
              <a:t>8.34g		</a:t>
            </a:r>
            <a:r>
              <a:rPr lang="en-US" sz="2000" b="1" dirty="0" smtClean="0"/>
              <a:t>D</a:t>
            </a:r>
            <a:r>
              <a:rPr lang="en-US" sz="2000" b="1" dirty="0"/>
              <a:t>.</a:t>
            </a:r>
            <a:r>
              <a:rPr lang="en-US" sz="2000" dirty="0"/>
              <a:t> 11.12g</a:t>
            </a:r>
          </a:p>
        </p:txBody>
      </p:sp>
      <p:sp>
        <p:nvSpPr>
          <p:cNvPr id="2" name="Rectangle 1"/>
          <p:cNvSpPr/>
          <p:nvPr/>
        </p:nvSpPr>
        <p:spPr>
          <a:xfrm>
            <a:off x="123369" y="3741820"/>
            <a:ext cx="884168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Solution</a:t>
            </a:r>
          </a:p>
          <a:p>
            <a:r>
              <a:rPr lang="en-US" dirty="0" smtClean="0"/>
              <a:t>The </a:t>
            </a:r>
            <a:r>
              <a:rPr lang="en-US" dirty="0"/>
              <a:t>balanced equation of the reaction is:</a:t>
            </a:r>
            <a:br>
              <a:rPr lang="en-US" dirty="0"/>
            </a:br>
            <a:r>
              <a:rPr lang="en-US" dirty="0" err="1"/>
              <a:t>Pb</a:t>
            </a:r>
            <a:r>
              <a:rPr lang="en-US" dirty="0"/>
              <a:t>(NO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2(</a:t>
            </a:r>
            <a:r>
              <a:rPr lang="en-US" baseline="-25000" dirty="0" err="1"/>
              <a:t>aq</a:t>
            </a:r>
            <a:r>
              <a:rPr lang="en-US" baseline="-25000" dirty="0"/>
              <a:t>)</a:t>
            </a:r>
            <a:r>
              <a:rPr lang="en-US" dirty="0"/>
              <a:t> + 2HCl</a:t>
            </a:r>
            <a:r>
              <a:rPr lang="en-US" baseline="-25000" dirty="0"/>
              <a:t>(</a:t>
            </a:r>
            <a:r>
              <a:rPr lang="en-US" baseline="-25000" dirty="0" err="1"/>
              <a:t>aq</a:t>
            </a:r>
            <a:r>
              <a:rPr lang="en-US" baseline="-25000" dirty="0"/>
              <a:t>)</a:t>
            </a:r>
            <a:r>
              <a:rPr lang="en-US" dirty="0"/>
              <a:t> ---&gt; PbCl</a:t>
            </a:r>
            <a:r>
              <a:rPr lang="en-US" baseline="-25000" dirty="0"/>
              <a:t>2(s)</a:t>
            </a:r>
            <a:r>
              <a:rPr lang="en-US" dirty="0"/>
              <a:t> + 2HNO</a:t>
            </a:r>
            <a:r>
              <a:rPr lang="en-US" baseline="-25000" dirty="0"/>
              <a:t>3(</a:t>
            </a:r>
            <a:r>
              <a:rPr lang="en-US" baseline="-25000" dirty="0" err="1"/>
              <a:t>aq</a:t>
            </a:r>
            <a:r>
              <a:rPr lang="en-US" baseline="-25000" dirty="0" smtClean="0"/>
              <a:t>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From the balanced equation</a:t>
            </a:r>
            <a:r>
              <a:rPr lang="en-US" dirty="0" smtClean="0"/>
              <a:t>, 1 </a:t>
            </a:r>
            <a:r>
              <a:rPr lang="en-US" dirty="0"/>
              <a:t>mole of </a:t>
            </a:r>
            <a:r>
              <a:rPr lang="en-US" dirty="0" err="1"/>
              <a:t>Pb</a:t>
            </a:r>
            <a:r>
              <a:rPr lang="en-US" dirty="0"/>
              <a:t>(NO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 gave 1 mole of </a:t>
            </a:r>
            <a:r>
              <a:rPr lang="en-US" dirty="0" smtClean="0"/>
              <a:t>PbCl</a:t>
            </a:r>
            <a:r>
              <a:rPr lang="en-US" baseline="-25000" dirty="0" smtClean="0"/>
              <a:t>2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Using</a:t>
            </a:r>
            <a:r>
              <a:rPr lang="en-US" dirty="0"/>
              <a:t>, molar concentration = no of moles/volume in </a:t>
            </a:r>
            <a:r>
              <a:rPr lang="en-US" dirty="0" smtClean="0"/>
              <a:t>dm</a:t>
            </a:r>
            <a:r>
              <a:rPr lang="en-US" baseline="30000" dirty="0" smtClean="0"/>
              <a:t>3 </a:t>
            </a:r>
          </a:p>
          <a:p>
            <a:r>
              <a:rPr lang="en-US" dirty="0" smtClean="0"/>
              <a:t>	no </a:t>
            </a:r>
            <a:r>
              <a:rPr lang="en-US" dirty="0"/>
              <a:t>of moles = molar concentration x volume in dm</a:t>
            </a:r>
            <a:r>
              <a:rPr lang="en-US" baseline="30000" dirty="0"/>
              <a:t>3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where</a:t>
            </a:r>
            <a:r>
              <a:rPr lang="en-US" dirty="0"/>
              <a:t>, molar concentration of </a:t>
            </a:r>
            <a:r>
              <a:rPr lang="en-US" dirty="0" err="1"/>
              <a:t>Pb</a:t>
            </a:r>
            <a:r>
              <a:rPr lang="en-US" dirty="0"/>
              <a:t>(NO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 = 0.1M</a:t>
            </a:r>
            <a:br>
              <a:rPr lang="en-US" dirty="0"/>
            </a:br>
            <a:r>
              <a:rPr lang="en-US" dirty="0" smtClean="0"/>
              <a:t>	volume </a:t>
            </a:r>
            <a:r>
              <a:rPr lang="en-US" dirty="0"/>
              <a:t>of </a:t>
            </a:r>
            <a:r>
              <a:rPr lang="en-US" dirty="0" err="1"/>
              <a:t>Pb</a:t>
            </a:r>
            <a:r>
              <a:rPr lang="en-US" dirty="0"/>
              <a:t>(NO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 in dm</a:t>
            </a:r>
            <a:r>
              <a:rPr lang="en-US" baseline="30000" dirty="0"/>
              <a:t>3</a:t>
            </a:r>
            <a:r>
              <a:rPr lang="en-US" dirty="0"/>
              <a:t> = 0.2 </a:t>
            </a:r>
            <a:r>
              <a:rPr lang="en-US" dirty="0" smtClean="0"/>
              <a:t>dm</a:t>
            </a:r>
            <a:r>
              <a:rPr lang="en-US" baseline="30000" dirty="0" smtClean="0"/>
              <a:t>3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therefore, no of moles of </a:t>
            </a:r>
            <a:r>
              <a:rPr lang="en-US" dirty="0" err="1"/>
              <a:t>Pb</a:t>
            </a:r>
            <a:r>
              <a:rPr lang="en-US" dirty="0"/>
              <a:t>(NO</a:t>
            </a:r>
            <a:r>
              <a:rPr lang="en-US" baseline="-25000" dirty="0"/>
              <a:t>3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dirty="0"/>
              <a:t> = 0.1M x 0.2 dm3 = 0.02 </a:t>
            </a:r>
            <a:r>
              <a:rPr lang="en-US" dirty="0" err="1"/>
              <a:t>mol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4515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6f4160a7f_0_0"/>
          <p:cNvSpPr txBox="1">
            <a:spLocks noGrp="1"/>
          </p:cNvSpPr>
          <p:nvPr>
            <p:ph type="title"/>
          </p:nvPr>
        </p:nvSpPr>
        <p:spPr>
          <a:xfrm>
            <a:off x="457200" y="445168"/>
            <a:ext cx="8229600" cy="69783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200" dirty="0"/>
              <a:t>Quantitative Analysis</a:t>
            </a:r>
            <a:endParaRPr sz="3200" dirty="0"/>
          </a:p>
        </p:txBody>
      </p:sp>
      <p:sp>
        <p:nvSpPr>
          <p:cNvPr id="115" name="Google Shape;115;ga6f4160a7f_0_0"/>
          <p:cNvSpPr txBox="1">
            <a:spLocks noGrp="1"/>
          </p:cNvSpPr>
          <p:nvPr>
            <p:ph type="sldNum" idx="12"/>
          </p:nvPr>
        </p:nvSpPr>
        <p:spPr>
          <a:xfrm>
            <a:off x="4381500" y="1066800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73</a:t>
            </a:fld>
            <a:endParaRPr/>
          </a:p>
        </p:txBody>
      </p:sp>
      <p:sp>
        <p:nvSpPr>
          <p:cNvPr id="116" name="Google Shape;116;ga6f4160a7f_0_0"/>
          <p:cNvSpPr txBox="1">
            <a:spLocks noGrp="1"/>
          </p:cNvSpPr>
          <p:nvPr>
            <p:ph type="body" idx="1"/>
          </p:nvPr>
        </p:nvSpPr>
        <p:spPr>
          <a:xfrm>
            <a:off x="252184" y="1249350"/>
            <a:ext cx="9020631" cy="261486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>
              <a:buNone/>
            </a:pPr>
            <a:r>
              <a:rPr lang="en-US" sz="1800" b="1" dirty="0" smtClean="0"/>
              <a:t>continuation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F</a:t>
            </a:r>
            <a:r>
              <a:rPr lang="en-US" sz="1800" dirty="0" smtClean="0"/>
              <a:t>rom </a:t>
            </a:r>
            <a:r>
              <a:rPr lang="en-US" sz="1800" dirty="0"/>
              <a:t>the balanced equation of the reaction, 1mol of </a:t>
            </a:r>
            <a:r>
              <a:rPr lang="en-US" sz="1800" dirty="0" err="1"/>
              <a:t>Pb</a:t>
            </a:r>
            <a:r>
              <a:rPr lang="en-US" sz="1800" dirty="0"/>
              <a:t>(NO</a:t>
            </a:r>
            <a:r>
              <a:rPr lang="en-US" sz="1800" baseline="-25000" dirty="0"/>
              <a:t>3</a:t>
            </a:r>
            <a:r>
              <a:rPr lang="en-US" sz="1800" dirty="0"/>
              <a:t>)</a:t>
            </a:r>
            <a:r>
              <a:rPr lang="en-US" sz="1800" baseline="-25000" dirty="0"/>
              <a:t>2</a:t>
            </a:r>
            <a:r>
              <a:rPr lang="en-US" sz="1800" dirty="0"/>
              <a:t> gave 1mol of PbCl</a:t>
            </a:r>
            <a:r>
              <a:rPr lang="en-US" sz="1800" baseline="-25000" dirty="0"/>
              <a:t>2</a:t>
            </a:r>
            <a:r>
              <a:rPr lang="en-US" sz="1800" dirty="0" smtClean="0"/>
              <a:t>,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therefore 0.02mol of </a:t>
            </a:r>
            <a:r>
              <a:rPr lang="en-US" sz="1800" dirty="0" err="1"/>
              <a:t>Pb</a:t>
            </a:r>
            <a:r>
              <a:rPr lang="en-US" sz="1800" dirty="0"/>
              <a:t>(NO</a:t>
            </a:r>
            <a:r>
              <a:rPr lang="en-US" sz="1800" baseline="-25000" dirty="0"/>
              <a:t>3</a:t>
            </a:r>
            <a:r>
              <a:rPr lang="en-US" sz="1800" dirty="0"/>
              <a:t>)</a:t>
            </a:r>
            <a:r>
              <a:rPr lang="en-US" sz="1800" baseline="-25000" dirty="0"/>
              <a:t>2</a:t>
            </a:r>
            <a:r>
              <a:rPr lang="en-US" sz="1800" dirty="0"/>
              <a:t> will give 0.02mol of PbCl</a:t>
            </a:r>
            <a:r>
              <a:rPr lang="en-US" sz="1800" baseline="-25000" dirty="0"/>
              <a:t>2</a:t>
            </a:r>
            <a:r>
              <a:rPr lang="en-US" sz="1800" dirty="0"/>
              <a:t>.</a:t>
            </a:r>
            <a:br>
              <a:rPr lang="en-US" sz="1800" dirty="0"/>
            </a:br>
            <a:endParaRPr lang="en-US" sz="1800" dirty="0" smtClean="0"/>
          </a:p>
          <a:p>
            <a:pPr marL="114300" indent="0">
              <a:buNone/>
            </a:pPr>
            <a:r>
              <a:rPr lang="en-US" sz="1800" dirty="0" smtClean="0"/>
              <a:t>But </a:t>
            </a:r>
            <a:r>
              <a:rPr lang="en-US" sz="1800" dirty="0"/>
              <a:t>using, no of moles = mass/molar mass,</a:t>
            </a:r>
            <a:br>
              <a:rPr lang="en-US" sz="1800" dirty="0"/>
            </a:br>
            <a:r>
              <a:rPr lang="en-US" sz="1800" dirty="0" smtClean="0"/>
              <a:t>	mass </a:t>
            </a:r>
            <a:r>
              <a:rPr lang="en-US" sz="1800" dirty="0"/>
              <a:t>= no of moles x molar mass</a:t>
            </a:r>
            <a:br>
              <a:rPr lang="en-US" sz="1800" dirty="0"/>
            </a:br>
            <a:endParaRPr lang="en-US" sz="1800" dirty="0" smtClean="0"/>
          </a:p>
          <a:p>
            <a:pPr marL="114300" indent="0">
              <a:buNone/>
            </a:pPr>
            <a:r>
              <a:rPr lang="en-US" sz="1800" dirty="0" smtClean="0"/>
              <a:t>where</a:t>
            </a:r>
            <a:r>
              <a:rPr lang="en-US" sz="1800" dirty="0"/>
              <a:t>, no of moles of PbCl</a:t>
            </a:r>
            <a:r>
              <a:rPr lang="en-US" sz="1800" baseline="-25000" dirty="0"/>
              <a:t>2</a:t>
            </a:r>
            <a:r>
              <a:rPr lang="en-US" sz="1800" dirty="0"/>
              <a:t> = 0.02mol</a:t>
            </a:r>
            <a:br>
              <a:rPr lang="en-US" sz="1800" dirty="0"/>
            </a:br>
            <a:r>
              <a:rPr lang="en-US" sz="1800" dirty="0"/>
              <a:t>molar mass of PbCl</a:t>
            </a:r>
            <a:r>
              <a:rPr lang="en-US" sz="1800" baseline="-25000" dirty="0"/>
              <a:t>2</a:t>
            </a:r>
            <a:r>
              <a:rPr lang="en-US" sz="1800" dirty="0"/>
              <a:t> = 207 + (2 * 35.5) = 278 g/</a:t>
            </a:r>
            <a:r>
              <a:rPr lang="en-US" sz="1800" dirty="0" err="1"/>
              <a:t>mol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therefore, mass of PbCl</a:t>
            </a:r>
            <a:r>
              <a:rPr lang="en-US" sz="1800" baseline="-25000" dirty="0"/>
              <a:t>2</a:t>
            </a:r>
            <a:r>
              <a:rPr lang="en-US" sz="1800" dirty="0"/>
              <a:t> = 0.02mol * 278g/</a:t>
            </a:r>
            <a:r>
              <a:rPr lang="en-US" sz="1800" dirty="0" err="1"/>
              <a:t>mol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= 5.56g</a:t>
            </a:r>
            <a:br>
              <a:rPr lang="en-US" sz="1800" dirty="0"/>
            </a:br>
            <a:r>
              <a:rPr lang="en-US" sz="1800" dirty="0"/>
              <a:t>therefore, mass of PbCl</a:t>
            </a:r>
            <a:r>
              <a:rPr lang="en-US" sz="1800" baseline="-25000" dirty="0"/>
              <a:t>2</a:t>
            </a:r>
            <a:r>
              <a:rPr lang="en-US" sz="1800" dirty="0"/>
              <a:t> that precipitated out is </a:t>
            </a:r>
            <a:r>
              <a:rPr lang="en-US" sz="1800" b="1" dirty="0" smtClean="0"/>
              <a:t>5.56g</a:t>
            </a:r>
            <a:r>
              <a:rPr lang="en-US" sz="1800" dirty="0"/>
              <a:t> </a:t>
            </a:r>
            <a:r>
              <a:rPr lang="en-US" sz="1800" dirty="0" smtClean="0"/>
              <a:t>(option B)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681656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6f4160a7f_0_0"/>
          <p:cNvSpPr txBox="1"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dirty="0"/>
              <a:t>Quantitative Analysis</a:t>
            </a:r>
            <a:endParaRPr dirty="0"/>
          </a:p>
        </p:txBody>
      </p:sp>
      <p:sp>
        <p:nvSpPr>
          <p:cNvPr id="115" name="Google Shape;115;ga6f4160a7f_0_0"/>
          <p:cNvSpPr txBox="1">
            <a:spLocks noGrp="1"/>
          </p:cNvSpPr>
          <p:nvPr>
            <p:ph type="sldNum" idx="12"/>
          </p:nvPr>
        </p:nvSpPr>
        <p:spPr>
          <a:xfrm>
            <a:off x="4381500" y="1066800"/>
            <a:ext cx="381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74</a:t>
            </a:fld>
            <a:endParaRPr/>
          </a:p>
        </p:txBody>
      </p:sp>
      <p:sp>
        <p:nvSpPr>
          <p:cNvPr id="116" name="Google Shape;116;ga6f4160a7f_0_0"/>
          <p:cNvSpPr txBox="1">
            <a:spLocks noGrp="1"/>
          </p:cNvSpPr>
          <p:nvPr>
            <p:ph type="body" idx="1"/>
          </p:nvPr>
        </p:nvSpPr>
        <p:spPr>
          <a:xfrm>
            <a:off x="61684" y="1431900"/>
            <a:ext cx="9020631" cy="53133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2400" dirty="0"/>
              <a:t>Calculate the volume of hydrogen chloride gas at </a:t>
            </a:r>
            <a:r>
              <a:rPr lang="en-US" sz="2400" dirty="0" err="1"/>
              <a:t>s.t.p</a:t>
            </a:r>
            <a:r>
              <a:rPr lang="en-US" sz="2400" dirty="0"/>
              <a:t>. that would yield 1.2 dm</a:t>
            </a:r>
            <a:r>
              <a:rPr lang="en-US" sz="2400" baseline="30000" dirty="0"/>
              <a:t>3</a:t>
            </a:r>
            <a:r>
              <a:rPr lang="en-US" sz="2400" dirty="0"/>
              <a:t> of 0.15 mol/dm</a:t>
            </a:r>
            <a:r>
              <a:rPr lang="en-US" sz="2400" baseline="30000" dirty="0"/>
              <a:t>3 </a:t>
            </a:r>
            <a:r>
              <a:rPr lang="en-US" sz="2400" dirty="0"/>
              <a:t>aqueous hydrogen chloride solution (molar volume of all gases at </a:t>
            </a:r>
            <a:r>
              <a:rPr lang="en-US" sz="2400" dirty="0" err="1"/>
              <a:t>s.t.p</a:t>
            </a:r>
            <a:r>
              <a:rPr lang="en-US" sz="2400" dirty="0"/>
              <a:t>. = 22.4 dm</a:t>
            </a:r>
            <a:r>
              <a:rPr lang="en-US" sz="2400" baseline="30000" dirty="0"/>
              <a:t>3</a:t>
            </a:r>
            <a:r>
              <a:rPr lang="en-US" sz="2400" dirty="0"/>
              <a:t>).</a:t>
            </a:r>
          </a:p>
          <a:p>
            <a:pPr marL="114300" indent="0" algn="just">
              <a:buNone/>
            </a:pPr>
            <a:endParaRPr lang="en-US" sz="2400" dirty="0"/>
          </a:p>
          <a:p>
            <a:pPr algn="just"/>
            <a:r>
              <a:rPr lang="en-US" sz="2400" dirty="0"/>
              <a:t>Calculate the volume of 0.25 mol/dm</a:t>
            </a:r>
            <a:r>
              <a:rPr lang="en-US" sz="2400" baseline="30000" dirty="0"/>
              <a:t>3</a:t>
            </a:r>
            <a:r>
              <a:rPr lang="en-US" sz="2400" dirty="0"/>
              <a:t> solution of </a:t>
            </a:r>
            <a:r>
              <a:rPr lang="en-US" sz="2400" dirty="0" err="1"/>
              <a:t>tetraoxosulphate</a:t>
            </a:r>
            <a:r>
              <a:rPr lang="en-US" sz="2400" dirty="0"/>
              <a:t>(VI) acid, H</a:t>
            </a:r>
            <a:r>
              <a:rPr lang="en-US" sz="2400" baseline="-25000" dirty="0"/>
              <a:t>2</a:t>
            </a:r>
            <a:r>
              <a:rPr lang="en-US" sz="2400" dirty="0"/>
              <a:t>SO</a:t>
            </a:r>
            <a:r>
              <a:rPr lang="en-US" sz="2400" baseline="-25000" dirty="0"/>
              <a:t>4</a:t>
            </a:r>
            <a:r>
              <a:rPr lang="en-US" sz="2400" dirty="0"/>
              <a:t>, that will contain a mass of 4.5g of the raw acid. (H= 1, S=32, O=16).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542AB73-2F82-41ED-AFF0-3F5207D882B1}"/>
              </a:ext>
            </a:extLst>
          </p:cNvPr>
          <p:cNvSpPr/>
          <p:nvPr/>
        </p:nvSpPr>
        <p:spPr>
          <a:xfrm>
            <a:off x="6584421" y="4693798"/>
            <a:ext cx="2222695" cy="618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183.7 cm</a:t>
            </a:r>
            <a:r>
              <a:rPr lang="en-US" b="1" baseline="30000" dirty="0"/>
              <a:t>3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B41E7D-0D2C-4EF8-995E-6A4DB5A71564}"/>
              </a:ext>
            </a:extLst>
          </p:cNvPr>
          <p:cNvSpPr/>
          <p:nvPr/>
        </p:nvSpPr>
        <p:spPr>
          <a:xfrm>
            <a:off x="6464105" y="2642383"/>
            <a:ext cx="2222695" cy="618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4.03 dm</a:t>
            </a:r>
            <a:r>
              <a:rPr lang="en-US" b="1" baseline="30000" dirty="0"/>
              <a:t>3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1966766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Terminator 1">
            <a:extLst>
              <a:ext uri="{FF2B5EF4-FFF2-40B4-BE49-F238E27FC236}">
                <a16:creationId xmlns:a16="http://schemas.microsoft.com/office/drawing/2014/main" id="{286C119E-0EEB-4A11-BC0B-96DB261122A6}"/>
              </a:ext>
            </a:extLst>
          </p:cNvPr>
          <p:cNvSpPr/>
          <p:nvPr/>
        </p:nvSpPr>
        <p:spPr bwMode="auto">
          <a:xfrm>
            <a:off x="-42204" y="-689336"/>
            <a:ext cx="4149969" cy="4318782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eaLnBrk="1" hangingPunct="1">
              <a:defRPr/>
            </a:pPr>
            <a:r>
              <a:rPr lang="en-GB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</a:t>
            </a:r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1CD4F366-DAEC-426D-A2C5-D9A6564511EF}"/>
              </a:ext>
            </a:extLst>
          </p:cNvPr>
          <p:cNvSpPr/>
          <p:nvPr/>
        </p:nvSpPr>
        <p:spPr bwMode="auto">
          <a:xfrm>
            <a:off x="5202702" y="2515775"/>
            <a:ext cx="3981157" cy="4318782"/>
          </a:xfrm>
          <a:prstGeom prst="flowChartTerminator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 eaLnBrk="1" hangingPunct="1">
              <a:defRPr/>
            </a:pPr>
            <a:r>
              <a:rPr lang="en-GB" sz="9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 </a:t>
            </a:r>
          </a:p>
          <a:p>
            <a:pPr algn="ctr" eaLnBrk="1" hangingPunct="1">
              <a:defRPr/>
            </a:pPr>
            <a:endParaRPr lang="en-GB" sz="8800" baseline="-25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 eaLnBrk="1" hangingPunct="1">
              <a:defRPr/>
            </a:pPr>
            <a:r>
              <a:rPr lang="en-GB" sz="8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YOU</a:t>
            </a:r>
          </a:p>
        </p:txBody>
      </p:sp>
      <p:sp>
        <p:nvSpPr>
          <p:cNvPr id="169991" name="Slide Number Placeholder 5">
            <a:extLst>
              <a:ext uri="{FF2B5EF4-FFF2-40B4-BE49-F238E27FC236}">
                <a16:creationId xmlns:a16="http://schemas.microsoft.com/office/drawing/2014/main" id="{F7A2EEFB-9BBC-4C4D-B6A6-EE3B7AFA1C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6E04B7-097E-417E-AE99-E6E4D459C31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75</a:t>
            </a:fld>
            <a:endParaRPr lang="en-US" altLang="en-US" sz="140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3E7E95F-6289-4F15-8E24-839AF44BD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04" y="2068643"/>
            <a:ext cx="9186204" cy="3702571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C174993B-C9D3-40B6-ACF0-0758CA7C1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765" y="84818"/>
            <a:ext cx="5036235" cy="1983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759"/>
            <a:ext cx="9144000" cy="9144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Outline</a:t>
            </a:r>
            <a:endParaRPr lang="en-US" altLang="en-US" sz="36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13688"/>
            <a:ext cx="9144000" cy="3868620"/>
          </a:xfrm>
        </p:spPr>
        <p:txBody>
          <a:bodyPr/>
          <a:lstStyle/>
          <a:p>
            <a:pPr marL="457200" indent="-457200" eaLnBrk="1" hangingPunct="1">
              <a:buFont typeface="Times New Roman" charset="0"/>
              <a:buAutoNum type="alphaUcPeriod"/>
            </a:pPr>
            <a:r>
              <a:rPr lang="en-US" altLang="en-US" sz="2000" b="1" dirty="0"/>
              <a:t>Writing and balancing Chemical </a:t>
            </a:r>
            <a:r>
              <a:rPr lang="en-US" altLang="en-US" sz="2000" b="1" dirty="0" smtClean="0"/>
              <a:t>Equation</a:t>
            </a:r>
          </a:p>
          <a:p>
            <a:pPr marL="457200" indent="-457200" eaLnBrk="1" hangingPunct="1">
              <a:buFont typeface="Times New Roman" charset="0"/>
              <a:buAutoNum type="alphaUcPeriod"/>
            </a:pPr>
            <a:r>
              <a:rPr lang="en-US" altLang="en-US" sz="2000" b="1" dirty="0" smtClean="0">
                <a:sym typeface="Wingdings" charset="2"/>
              </a:rPr>
              <a:t>Classifying </a:t>
            </a:r>
            <a:r>
              <a:rPr lang="en-US" altLang="en-US" sz="2000" b="1" dirty="0">
                <a:sym typeface="Wingdings" charset="2"/>
              </a:rPr>
              <a:t>Chemical </a:t>
            </a:r>
            <a:r>
              <a:rPr lang="en-US" altLang="en-US" sz="2000" b="1" dirty="0" smtClean="0">
                <a:sym typeface="Wingdings" charset="2"/>
              </a:rPr>
              <a:t>Reactions</a:t>
            </a:r>
            <a:endParaRPr lang="en-US" altLang="en-US" sz="2000" b="1" dirty="0">
              <a:sym typeface="Wingdings" charset="2"/>
            </a:endParaRPr>
          </a:p>
          <a:p>
            <a:pPr lvl="3" indent="-514350">
              <a:buFont typeface="+mj-lt"/>
              <a:buAutoNum type="romanLcPeriod"/>
            </a:pPr>
            <a:r>
              <a:rPr lang="en-US" altLang="en-US" dirty="0">
                <a:sym typeface="Wingdings" charset="2"/>
              </a:rPr>
              <a:t>Precipitation </a:t>
            </a:r>
            <a:r>
              <a:rPr lang="en-US" altLang="en-US" dirty="0" smtClean="0">
                <a:sym typeface="Wingdings" charset="2"/>
              </a:rPr>
              <a:t>Reactions</a:t>
            </a:r>
          </a:p>
          <a:p>
            <a:pPr lvl="3" indent="-514350">
              <a:buFont typeface="+mj-lt"/>
              <a:buAutoNum type="romanLcPeriod"/>
            </a:pPr>
            <a:r>
              <a:rPr lang="en-US" altLang="en-US" sz="2000" dirty="0" smtClean="0">
                <a:sym typeface="Wingdings" charset="2"/>
              </a:rPr>
              <a:t>Combustion reactions</a:t>
            </a:r>
          </a:p>
          <a:p>
            <a:pPr lvl="3" indent="-514350">
              <a:buFont typeface="+mj-lt"/>
              <a:buAutoNum type="romanLcPeriod"/>
            </a:pPr>
            <a:r>
              <a:rPr lang="en-US" altLang="en-US" sz="2000" dirty="0" smtClean="0">
                <a:sym typeface="Wingdings" charset="2"/>
              </a:rPr>
              <a:t>Acid-base Reactions</a:t>
            </a:r>
          </a:p>
          <a:p>
            <a:pPr lvl="3" indent="-514350">
              <a:buFont typeface="+mj-lt"/>
              <a:buAutoNum type="romanLcPeriod"/>
            </a:pPr>
            <a:r>
              <a:rPr lang="en-US" altLang="en-US" sz="2000" dirty="0" smtClean="0">
                <a:sym typeface="Wingdings" charset="2"/>
              </a:rPr>
              <a:t>Decomposition </a:t>
            </a:r>
            <a:r>
              <a:rPr lang="en-US" altLang="en-US" sz="2000" dirty="0">
                <a:sym typeface="Wingdings" charset="2"/>
              </a:rPr>
              <a:t>Reactions (</a:t>
            </a:r>
            <a:r>
              <a:rPr lang="en-US" altLang="en-US" sz="2000" dirty="0" smtClean="0">
                <a:sym typeface="Wingdings" charset="2"/>
              </a:rPr>
              <a:t>non redox)</a:t>
            </a:r>
          </a:p>
          <a:p>
            <a:pPr lvl="3" indent="-514350">
              <a:buFont typeface="+mj-lt"/>
              <a:buAutoNum type="romanLcPeriod"/>
            </a:pPr>
            <a:r>
              <a:rPr lang="en-US" altLang="en-US" sz="2000" dirty="0" smtClean="0">
                <a:sym typeface="Wingdings" charset="2"/>
              </a:rPr>
              <a:t>Oxidation-Reduction Reaction</a:t>
            </a:r>
            <a:endParaRPr lang="en-US" altLang="en-US" dirty="0">
              <a:sym typeface="Wingdings" charset="2"/>
            </a:endParaRPr>
          </a:p>
          <a:p>
            <a:pPr indent="-457200">
              <a:buFont typeface="Times New Roman" charset="0"/>
              <a:buAutoNum type="alphaUcPeriod"/>
            </a:pPr>
            <a:r>
              <a:rPr lang="en-US" altLang="en-US" sz="2000" b="1" dirty="0" smtClean="0">
                <a:sym typeface="Wingdings" charset="2"/>
              </a:rPr>
              <a:t>Reaction </a:t>
            </a:r>
            <a:r>
              <a:rPr lang="en-US" altLang="en-US" sz="2000" b="1" dirty="0" err="1" smtClean="0">
                <a:sym typeface="Wingdings" charset="2"/>
              </a:rPr>
              <a:t>Stoichiometry</a:t>
            </a:r>
            <a:endParaRPr lang="en-US" altLang="en-US" sz="2000" b="1" dirty="0" smtClean="0">
              <a:sym typeface="Wingdings" charset="2"/>
            </a:endParaRPr>
          </a:p>
          <a:p>
            <a:pPr marL="457200" indent="-457200" eaLnBrk="1" hangingPunct="1">
              <a:buFont typeface="Times New Roman" charset="0"/>
              <a:buAutoNum type="alphaUcPeriod"/>
            </a:pPr>
            <a:r>
              <a:rPr lang="en-US" altLang="en-US" sz="2000" b="1" dirty="0" smtClean="0">
                <a:sym typeface="Wingdings" charset="2"/>
              </a:rPr>
              <a:t>Reaction Yields </a:t>
            </a:r>
          </a:p>
          <a:p>
            <a:pPr marL="457200" indent="-457200" eaLnBrk="1" hangingPunct="1">
              <a:buFont typeface="Times New Roman" charset="0"/>
              <a:buAutoNum type="alphaUcPeriod"/>
            </a:pPr>
            <a:r>
              <a:rPr lang="en-US" altLang="en-US" sz="2000" b="1" dirty="0" smtClean="0">
                <a:sym typeface="Wingdings" charset="2"/>
              </a:rPr>
              <a:t>Quantitative </a:t>
            </a:r>
            <a:r>
              <a:rPr lang="en-US" altLang="en-US" sz="2000" b="1" dirty="0">
                <a:sym typeface="Wingdings" charset="2"/>
              </a:rPr>
              <a:t>Chemical Analysis</a:t>
            </a:r>
          </a:p>
        </p:txBody>
      </p:sp>
    </p:spTree>
    <p:extLst>
      <p:ext uri="{BB962C8B-B14F-4D97-AF65-F5344CB8AC3E}">
        <p14:creationId xmlns:p14="http://schemas.microsoft.com/office/powerpoint/2010/main" val="28059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Chemical Equations and Stoichiometry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5750" y="1701968"/>
            <a:ext cx="89535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/>
              <a:t>A </a:t>
            </a:r>
            <a:r>
              <a:rPr lang="en-US" sz="2000" b="1" dirty="0">
                <a:solidFill>
                  <a:srgbClr val="FF0000"/>
                </a:solidFill>
              </a:rPr>
              <a:t>chemical equation </a:t>
            </a:r>
            <a:r>
              <a:rPr lang="en-US" sz="2000" dirty="0"/>
              <a:t>is the symbolic representation of a chemical reaction in the form of </a:t>
            </a:r>
            <a:r>
              <a:rPr lang="en-US" sz="2000" b="1" dirty="0"/>
              <a:t>symbols </a:t>
            </a:r>
            <a:r>
              <a:rPr lang="en-US" sz="2000" dirty="0"/>
              <a:t>and </a:t>
            </a:r>
            <a:r>
              <a:rPr lang="en-US" sz="2000" b="1" dirty="0"/>
              <a:t>formulae</a:t>
            </a:r>
            <a:r>
              <a:rPr lang="en-US" sz="2000" dirty="0"/>
              <a:t>, wherein the reactant entities are given on the left-hand side and the product entities </a:t>
            </a:r>
            <a:r>
              <a:rPr lang="en-US" sz="2000" dirty="0" smtClean="0"/>
              <a:t>on the right.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372979" y="3643643"/>
            <a:ext cx="82175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FF0000"/>
                </a:solidFill>
              </a:rPr>
              <a:t>Stoichiometry</a:t>
            </a:r>
            <a:r>
              <a:rPr lang="en-US" sz="2000" dirty="0"/>
              <a:t> is a section of chemistry that involves using relationships between reactants and/or products in a chemical reaction to determine desired quantitative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1383632" y="2677179"/>
            <a:ext cx="7303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 a recipe for a reaction so it displays all the ingredients or terms of a chemical reaction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89359" y="5117938"/>
            <a:ext cx="469783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Tahoma" panose="020B0604030504040204" pitchFamily="34" charset="0"/>
              </a:rPr>
              <a:t> The typical format of a chemical equation: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2Na</a:t>
            </a:r>
            <a:r>
              <a:rPr kumimoji="0" lang="en-US" alt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(s)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+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2HCl</a:t>
            </a:r>
            <a:r>
              <a:rPr kumimoji="0" lang="en-US" alt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20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aq</a:t>
            </a:r>
            <a:r>
              <a:rPr kumimoji="0" lang="en-US" alt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→ 2NaCl</a:t>
            </a:r>
            <a:r>
              <a:rPr kumimoji="0" lang="en-US" alt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(</a:t>
            </a:r>
            <a:r>
              <a:rPr kumimoji="0" lang="en-US" altLang="en-US" sz="2000" b="0" i="0" u="none" strike="noStrike" cap="none" normalizeH="0" baseline="-2500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aq</a:t>
            </a:r>
            <a:r>
              <a:rPr kumimoji="0" lang="en-US" alt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) </a:t>
            </a:r>
            <a:r>
              <a:rPr kumimoji="0" lang="en-US" altLang="en-US" sz="2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+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H</a:t>
            </a:r>
            <a:r>
              <a:rPr kumimoji="0" lang="en-US" altLang="en-US" sz="20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2(g)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57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2060"/>
      </a:dk1>
      <a:lt1>
        <a:srgbClr val="FFFFFF"/>
      </a:lt1>
      <a:dk2>
        <a:srgbClr val="09055B"/>
      </a:dk2>
      <a:lt2>
        <a:srgbClr val="FFFFFF"/>
      </a:lt2>
      <a:accent1>
        <a:srgbClr val="002060"/>
      </a:accent1>
      <a:accent2>
        <a:srgbClr val="002060"/>
      </a:accent2>
      <a:accent3>
        <a:srgbClr val="97BAFF"/>
      </a:accent3>
      <a:accent4>
        <a:srgbClr val="D5E3FF"/>
      </a:accent4>
      <a:accent5>
        <a:srgbClr val="002060"/>
      </a:accent5>
      <a:accent6>
        <a:srgbClr val="002060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25114</TotalTime>
  <Words>3205</Words>
  <Application>Microsoft Office PowerPoint</Application>
  <PresentationFormat>On-screen Show (4:3)</PresentationFormat>
  <Paragraphs>530</Paragraphs>
  <Slides>75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97" baseType="lpstr">
      <vt:lpstr>MS PGothic</vt:lpstr>
      <vt:lpstr>Arabic Typesetting</vt:lpstr>
      <vt:lpstr>Arial</vt:lpstr>
      <vt:lpstr>Arial</vt:lpstr>
      <vt:lpstr>Calibri</vt:lpstr>
      <vt:lpstr>Cambria Math</vt:lpstr>
      <vt:lpstr>Comic Sans MS</vt:lpstr>
      <vt:lpstr>Courier New</vt:lpstr>
      <vt:lpstr>Georgia</vt:lpstr>
      <vt:lpstr>MathJax_Main</vt:lpstr>
      <vt:lpstr>MJXc-TeX-main-R</vt:lpstr>
      <vt:lpstr>MS Mincho</vt:lpstr>
      <vt:lpstr>Nunito Sans</vt:lpstr>
      <vt:lpstr>Open Sans</vt:lpstr>
      <vt:lpstr>Symbol</vt:lpstr>
      <vt:lpstr>Tahoma</vt:lpstr>
      <vt:lpstr>Times New Roman</vt:lpstr>
      <vt:lpstr>Wingdings</vt:lpstr>
      <vt:lpstr>WP MathA</vt:lpstr>
      <vt:lpstr>Office Theme</vt:lpstr>
      <vt:lpstr>MS Org Chart</vt:lpstr>
      <vt:lpstr>Equation</vt:lpstr>
      <vt:lpstr>Chemical Reactions  and  Stoichiometry</vt:lpstr>
      <vt:lpstr>PowerPoint Presentation</vt:lpstr>
      <vt:lpstr>PowerPoint Presentation</vt:lpstr>
      <vt:lpstr>Recap</vt:lpstr>
      <vt:lpstr>PowerPoint Presentation</vt:lpstr>
      <vt:lpstr>PowerPoint Presentation</vt:lpstr>
      <vt:lpstr>Chemical Reactions  and  Stoichiometry</vt:lpstr>
      <vt:lpstr>Outline</vt:lpstr>
      <vt:lpstr>Chemical Equations and Stoichiometry</vt:lpstr>
      <vt:lpstr>Chemical Equations and Stoichiometry</vt:lpstr>
      <vt:lpstr>Atomic mass  and Atomic Weight</vt:lpstr>
      <vt:lpstr>PowerPoint Presentation</vt:lpstr>
      <vt:lpstr>Chemical Equations and Stoichiometry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IUPAC CONVENTIONS &amp; S.I UNITS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Writing &amp; Balancing Chemical Equations (Calculations)</vt:lpstr>
      <vt:lpstr>PowerPoint Presentation</vt:lpstr>
      <vt:lpstr>Chemical Equation #1</vt:lpstr>
      <vt:lpstr>Chemical Equation #2</vt:lpstr>
      <vt:lpstr>Chemical Equation #3</vt:lpstr>
      <vt:lpstr>Chemical Equation #4</vt:lpstr>
      <vt:lpstr>Stoichiometry (Calculations)</vt:lpstr>
      <vt:lpstr>Interpreting Balanced Equation</vt:lpstr>
      <vt:lpstr>Stoichiometric Calculation #1</vt:lpstr>
      <vt:lpstr>Stoichiometric Calculation #2</vt:lpstr>
      <vt:lpstr>Stoichiometric Calculation #2</vt:lpstr>
      <vt:lpstr>Stoichiometric Calculation #3</vt:lpstr>
      <vt:lpstr>Stoichiometric Calculation #3</vt:lpstr>
      <vt:lpstr>Stoichiometric Calculation #4</vt:lpstr>
      <vt:lpstr>Stoichiometric Calculation #4</vt:lpstr>
      <vt:lpstr>Stoichiometric Calculation #5</vt:lpstr>
      <vt:lpstr>Stoichiometric Calculation #5</vt:lpstr>
      <vt:lpstr>Stoichiometry Involving Limiting Reactant</vt:lpstr>
      <vt:lpstr>Making cheese burgers to illustrate the concepts of limiting and excess reactants.   (Ingredient: 1 hamburger bun + 1 hamburger patty + 1 slice of cheese + 2 tomato slices = 1 cheese burger)</vt:lpstr>
      <vt:lpstr>The Concept of Limiting Reactant</vt:lpstr>
      <vt:lpstr>Limiting and Excess Reactants in the Synthesis of H2O: 2H2 + O2    2H2O</vt:lpstr>
      <vt:lpstr>Synthesis of NH3</vt:lpstr>
      <vt:lpstr>Stoichiometry Calculations involving limiting reactant </vt:lpstr>
      <vt:lpstr>Limiting Reactants and Reaction Yields</vt:lpstr>
      <vt:lpstr>PowerPoint Presentation</vt:lpstr>
      <vt:lpstr>Theoretical, Actual and Percent Yields</vt:lpstr>
      <vt:lpstr>Limiting Reactant &amp; Yields</vt:lpstr>
      <vt:lpstr>Reactions in Aqueous Solution</vt:lpstr>
      <vt:lpstr>Water as a Universal Solvent</vt:lpstr>
      <vt:lpstr>Dissolution of Ionic Compounds: </vt:lpstr>
      <vt:lpstr>Particles present in Aqueous Solutions containing Ionic and Molecular Compounds</vt:lpstr>
      <vt:lpstr>Free ions in solution conduct electric current; such substances are called Electrolytes which include substances such as ionic compounds and strong acids and bases</vt:lpstr>
      <vt:lpstr>Electrolytes and Nonelectrolytes</vt:lpstr>
      <vt:lpstr>Quantitative Analysis – From Laboratory to the Class</vt:lpstr>
      <vt:lpstr>Excercises</vt:lpstr>
      <vt:lpstr>Excercises</vt:lpstr>
      <vt:lpstr>Quantitative Analysis</vt:lpstr>
      <vt:lpstr>Quantitative Analysis</vt:lpstr>
      <vt:lpstr>Quantitative Analysis</vt:lpstr>
      <vt:lpstr>Quantitative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Ifegwu</dc:creator>
  <cp:lastModifiedBy>Edith Ofor</cp:lastModifiedBy>
  <cp:revision>279</cp:revision>
  <dcterms:modified xsi:type="dcterms:W3CDTF">2022-11-16T17:43:33Z</dcterms:modified>
</cp:coreProperties>
</file>